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Average"/>
      <p:regular r:id="rId30"/>
    </p:embeddedFont>
    <p:embeddedFont>
      <p:font typeface="Oswald"/>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swald-regular.fntdata"/><Relationship Id="rId30" Type="http://schemas.openxmlformats.org/officeDocument/2006/relationships/font" Target="fonts/Average-regular.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Oswald-bold.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my name is Marcela Escobar.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815faca71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815faca7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Just like we learned in yesterday’s session from the attorney general’s office.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815faca7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e815faca7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815faca71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815faca71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signs that we can observe to alert us to an elder victim being victimized.</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815faca71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815faca71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815faca7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815faca7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815faca71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815faca71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Banks for the most part are aware of large sums of money being transfered and that the activity is fishy, but if the elder adult is fully </a:t>
            </a:r>
            <a:r>
              <a:rPr lang="en"/>
              <a:t>competent then there is not much the bank can do to push the issue. It is the account holder’s business on what is purchased and money is spent toward. Romance scams are the perfect example that can encompass all of these bullet points above. An elderly individual is contacted and made to think that a member of the military is working as a doctor abroad and will return to the states to take all the elder victims problems and especially their loneliness away. As the communication continues between the two, money is requested for paying off doctors for an emergency medical procedure, a plane ticket, or a money transfer is requested because they can not access their bank information from overseas, but promises to return every dime when they come and take the individual away from the nursing home or unpleasurable situation they currently are in. The scammer does not care who the money is coming from, they can not see the elder individual that comes in on a weekly/monthly basis requesting assistance to pay their utility bills or food because they have sent all of their money to their fiance overseas.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815faca7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e815faca7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the different signs that have been discussed; physical, sexual, emotional/psychological, financial, and neglect can all coexist with one another for the elder victim. It can be a difficult and daunting task to gain the trust of the individual and assure them that not only will their individual story be kept confidential but that the services rendered are free to them under the Victims of Crime Act who holds the funding of our program.</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815faca7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815faca7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eeeea98e8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eeeea98e8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815faca7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815faca7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a part of a program called EVOC. We are the first in Arkansas to focus on elder victimization and providing assistance to those 50 years and above. Add mission statement.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f5b674102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f5b67410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was an individual that believed that there was not a problem with elder abuse. Since I have become part of the EVOC Program I been made aware of the rising issues with elder abuse. I personally am part of CASA in Sebastian County and the lead in children’s ministry at my church because my passion is with children. As we move through life we go from being fully dependent, to independent, and then slowly go back into a more dependent role.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e9f963f3a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e9f963f3a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individual must meet all requirements to be able to take part in the EVOC program assistance.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e815faca7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e815faca7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e9f963f3a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e9f963f3a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e9f963f3a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e9f963f3a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information on services provided through Area Agency on Aging of Western AR please contact (479) 783-4500.</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e9f963f3a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e9f963f3a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f5b674102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f5b674102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reason that these events are not reported at a higher rate is due to the elder individual being scared that they may be taken from their home and placed within a facility. The individual may think that being abused or scammed may be a reflection of their ability to make clear judgment calls because they did not realize that they were being scammed. The truth is that no matter your age, or if you work in a field that educates regarding avoiding risks of being victimized, you can still be victimized. The scammer works to perfect their sales pitch, to even answer questions from skeptics that are trying to prove the person is who they say they are, but no matter how hard an individual tries to defraud the situation most will still become victims. That is why it is our responsibility to reach out to our community and educate them regarding scams and how to report them. Any person can provide education. It takes one person to start the chain of communication and the ability to decrease the incidence of victimization.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e867bcd7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e867bcd7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example would be a stranger claiming to be a faith community leader showing up at the door of an elderly individual, introducing themselves and stating that they are going door to door to request donations to assist with building costs of a local church. The elderly individual, assuming that the money is going to a good cause writes a check in the amount of $25,000. The elderly individual ended up being financially exploited and lost $25,000 of their savings and the church was never built.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e867bcd77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e867bcd77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Very scary when you are talking about walking into a senior center and on a typical day there are 30 participants present that would equate to being 3 within the center that have been abused in some way.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e867bcd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e867bcd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reflects the growing population of elderly. This would translate into 5.2 million adults being victimized in 2018 and is expected to rise to 8 million that may be exposed to abuse in the year 2040..</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815faca7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e815faca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Giving an elderly individual too many pain medications or other medications that lead to sedating effects in order to avoid having to complete a task or need such as feeding/cleaning.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815faca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815faca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thing that goes unnoticed is when there is a married couple that one of the participants does not agree with the sexual interaction and is still forced to comply. This is still recognized as sexual abuse.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815faca7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815faca7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Each individual square is depicting an event/episode where an insult, threat, harassment, intimidation, and/or humiliation has occurred. Over time, it can have a psychological impact on a person after being subjected to these </a:t>
            </a:r>
            <a:r>
              <a:rPr lang="en">
                <a:solidFill>
                  <a:schemeClr val="dk1"/>
                </a:solidFill>
              </a:rPr>
              <a:t>recurring events/episodes. These events can be self-inflicted but can be deeply impactful when received from others with the intention to tear or beat down an individual. After being called insignificant or told that you are incompetent over and over no matter how hard you try to fight the damaging effects from the negative impact, you are still eventually broken, shut down, and possibly unwilling to join in with conversations. “Why should I try to speak to anyone? Why do I need to take my medications? Why take care of myself? I am unworthy.” Being emotionally abused over an extended period of time can cause a disillusion of oneself.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ncea.acl.gov/What-We-Do/Research/Statistics-and-Data.aspx#_edn5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mailto:oag@Arkansasag.gov" TargetMode="External"/><Relationship Id="rId4" Type="http://schemas.openxmlformats.org/officeDocument/2006/relationships/hyperlink" Target="https://arkansasag.gov/contac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0000"/>
        </a:solidFill>
      </p:bgPr>
    </p:bg>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Myths About Aging</a:t>
            </a:r>
            <a:endParaRPr/>
          </a:p>
        </p:txBody>
      </p:sp>
      <p:sp>
        <p:nvSpPr>
          <p:cNvPr id="60" name="Google Shape;60;p13"/>
          <p:cNvSpPr txBox="1"/>
          <p:nvPr>
            <p:ph idx="1" type="subTitle"/>
          </p:nvPr>
        </p:nvSpPr>
        <p:spPr>
          <a:xfrm flipH="1" rot="10800000">
            <a:off x="671250" y="5548175"/>
            <a:ext cx="7801500" cy="141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303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Types of Abuse</a:t>
            </a:r>
            <a:endParaRPr/>
          </a:p>
          <a:p>
            <a:pPr indent="0" lvl="0" marL="0" rtl="0" algn="l">
              <a:spcBef>
                <a:spcPts val="0"/>
              </a:spcBef>
              <a:spcAft>
                <a:spcPts val="0"/>
              </a:spcAft>
              <a:buNone/>
            </a:pPr>
            <a:r>
              <a:t/>
            </a:r>
            <a:endParaRPr/>
          </a:p>
        </p:txBody>
      </p:sp>
      <p:sp>
        <p:nvSpPr>
          <p:cNvPr id="120" name="Google Shape;120;p22"/>
          <p:cNvSpPr txBox="1"/>
          <p:nvPr>
            <p:ph idx="1" type="body"/>
          </p:nvPr>
        </p:nvSpPr>
        <p:spPr>
          <a:xfrm>
            <a:off x="311700" y="1216150"/>
            <a:ext cx="8520600" cy="25335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700" u="sng">
                <a:solidFill>
                  <a:schemeClr val="dk1"/>
                </a:solidFill>
                <a:latin typeface="Oswald"/>
                <a:ea typeface="Oswald"/>
                <a:cs typeface="Oswald"/>
                <a:sym typeface="Oswald"/>
              </a:rPr>
              <a:t>Financial Abuse</a:t>
            </a:r>
            <a:r>
              <a:rPr lang="en" sz="1700">
                <a:solidFill>
                  <a:schemeClr val="dk1"/>
                </a:solidFill>
                <a:latin typeface="Oswald"/>
                <a:ea typeface="Oswald"/>
                <a:cs typeface="Oswald"/>
                <a:sym typeface="Oswald"/>
              </a:rPr>
              <a:t> </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0" lvl="0" marL="0" rtl="0" algn="l">
              <a:spcBef>
                <a:spcPts val="1200"/>
              </a:spcBef>
              <a:spcAft>
                <a:spcPts val="1200"/>
              </a:spcAft>
              <a:buNone/>
            </a:pPr>
            <a:r>
              <a:rPr lang="en" sz="1700">
                <a:solidFill>
                  <a:schemeClr val="dk1"/>
                </a:solidFill>
                <a:latin typeface="Oswald"/>
                <a:ea typeface="Oswald"/>
                <a:cs typeface="Oswald"/>
                <a:sym typeface="Oswald"/>
              </a:rPr>
              <a:t>The illegal or improper use of an elder's funds, property, or assets including, but not limited to misusing or stealing an older person's money or possessions, coercing or deceiving an older person into signing any document (e.g., contracts or will), and the improper use of conservatorship, guardianship, or power of attorney.</a:t>
            </a:r>
            <a:endParaRPr sz="2200">
              <a:solidFill>
                <a:schemeClr val="dk1"/>
              </a:solidFill>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3106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Types of Abuse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6" name="Google Shape;126;p23"/>
          <p:cNvSpPr txBox="1"/>
          <p:nvPr>
            <p:ph idx="1" type="body"/>
          </p:nvPr>
        </p:nvSpPr>
        <p:spPr>
          <a:xfrm>
            <a:off x="216000" y="926825"/>
            <a:ext cx="8712000" cy="3767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700" u="sng">
                <a:solidFill>
                  <a:schemeClr val="dk1"/>
                </a:solidFill>
                <a:latin typeface="Oswald"/>
                <a:ea typeface="Oswald"/>
                <a:cs typeface="Oswald"/>
                <a:sym typeface="Oswald"/>
              </a:rPr>
              <a:t>Neglect</a:t>
            </a:r>
            <a:endParaRPr sz="1700">
              <a:solidFill>
                <a:schemeClr val="dk1"/>
              </a:solidFill>
              <a:latin typeface="Oswald"/>
              <a:ea typeface="Oswald"/>
              <a:cs typeface="Oswald"/>
              <a:sym typeface="Oswald"/>
            </a:endParaRPr>
          </a:p>
          <a:p>
            <a:pPr indent="0" lvl="0" marL="0" rtl="0" algn="l">
              <a:spcBef>
                <a:spcPts val="1200"/>
              </a:spcBef>
              <a:spcAft>
                <a:spcPts val="0"/>
              </a:spcAft>
              <a:buNone/>
            </a:pPr>
            <a:r>
              <a:rPr lang="en" sz="1700">
                <a:solidFill>
                  <a:schemeClr val="dk1"/>
                </a:solidFill>
                <a:latin typeface="Oswald"/>
                <a:ea typeface="Oswald"/>
                <a:cs typeface="Oswald"/>
                <a:sym typeface="Oswald"/>
              </a:rPr>
              <a:t>Refusal or failure to fulfill any part of a person's obligations or duties of care to an elder which include, life necessities such as food, water, clothing, shelter, personal hygiene, medicine, comfort, and personal safety.</a:t>
            </a:r>
            <a:endParaRPr sz="1700">
              <a:solidFill>
                <a:schemeClr val="dk1"/>
              </a:solidFill>
              <a:latin typeface="Oswald"/>
              <a:ea typeface="Oswald"/>
              <a:cs typeface="Oswald"/>
              <a:sym typeface="Oswald"/>
            </a:endParaRPr>
          </a:p>
          <a:p>
            <a:pPr indent="-336550" lvl="0" marL="457200" rtl="0" algn="l">
              <a:spcBef>
                <a:spcPts val="1200"/>
              </a:spcBef>
              <a:spcAft>
                <a:spcPts val="0"/>
              </a:spcAft>
              <a:buClr>
                <a:schemeClr val="dk1"/>
              </a:buClr>
              <a:buSzPts val="1700"/>
              <a:buFont typeface="Oswald"/>
              <a:buAutoNum type="arabicPeriod"/>
            </a:pPr>
            <a:r>
              <a:rPr lang="en" sz="1700" u="sng">
                <a:solidFill>
                  <a:schemeClr val="dk1"/>
                </a:solidFill>
                <a:latin typeface="Oswald"/>
                <a:ea typeface="Oswald"/>
                <a:cs typeface="Oswald"/>
                <a:sym typeface="Oswald"/>
              </a:rPr>
              <a:t>Self-neglect</a:t>
            </a:r>
            <a:r>
              <a:rPr lang="en" sz="1700">
                <a:solidFill>
                  <a:schemeClr val="dk1"/>
                </a:solidFill>
                <a:latin typeface="Oswald"/>
                <a:ea typeface="Oswald"/>
                <a:cs typeface="Oswald"/>
                <a:sym typeface="Oswald"/>
              </a:rPr>
              <a:t> is a phenomenon related to but distinct from elder neglect. Self-neglect is a form of self-harm that may co-occur with, provoke, or be triggered by elder mistreatment. It is characterized as the behavior of an older person that threatens their own health or safety, including but not limited to the refusal or failure to provide themselves with life necessities.</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spcBef>
                <a:spcPts val="0"/>
              </a:spcBef>
              <a:spcAft>
                <a:spcPts val="0"/>
              </a:spcAft>
              <a:buClr>
                <a:schemeClr val="dk1"/>
              </a:buClr>
              <a:buSzPts val="1700"/>
              <a:buFont typeface="Oswald"/>
              <a:buAutoNum type="arabicPeriod"/>
            </a:pPr>
            <a:r>
              <a:rPr lang="en" sz="1700" u="sng">
                <a:solidFill>
                  <a:schemeClr val="dk1"/>
                </a:solidFill>
                <a:latin typeface="Oswald"/>
                <a:ea typeface="Oswald"/>
                <a:cs typeface="Oswald"/>
                <a:sym typeface="Oswald"/>
              </a:rPr>
              <a:t>Abandonment</a:t>
            </a:r>
            <a:r>
              <a:rPr lang="en" sz="1700">
                <a:solidFill>
                  <a:schemeClr val="dk1"/>
                </a:solidFill>
                <a:latin typeface="Oswald"/>
                <a:ea typeface="Oswald"/>
                <a:cs typeface="Oswald"/>
                <a:sym typeface="Oswald"/>
              </a:rPr>
              <a:t> is oftentimes considered a subtype of neglect and other times believed to constitute a separate category of mistreatment.</a:t>
            </a:r>
            <a:r>
              <a:rPr lang="en" sz="1700">
                <a:solidFill>
                  <a:schemeClr val="dk1"/>
                </a:solidFill>
                <a:uFill>
                  <a:noFill/>
                </a:uFill>
                <a:latin typeface="Oswald"/>
                <a:ea typeface="Oswald"/>
                <a:cs typeface="Oswald"/>
                <a:sym typeface="Oswald"/>
                <a:hlinkClick r:id="rId3">
                  <a:extLst>
                    <a:ext uri="{A12FA001-AC4F-418D-AE19-62706E023703}">
                      <ahyp:hlinkClr val="tx"/>
                    </a:ext>
                  </a:extLst>
                </a:hlinkClick>
              </a:rPr>
              <a:t>[55]</a:t>
            </a:r>
            <a:r>
              <a:rPr lang="en" sz="1700">
                <a:solidFill>
                  <a:schemeClr val="dk1"/>
                </a:solidFill>
                <a:latin typeface="Oswald"/>
                <a:ea typeface="Oswald"/>
                <a:cs typeface="Oswald"/>
                <a:sym typeface="Oswald"/>
              </a:rPr>
              <a:t> By definition, it is the desertion of an older adult by an individual who has physical custody of an elder, or who has assumed responsibility for providing care for that elder.</a:t>
            </a:r>
            <a:endParaRPr sz="2100">
              <a:solidFill>
                <a:schemeClr val="dk1"/>
              </a:solidFill>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3424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Signs </a:t>
            </a:r>
            <a:endParaRPr/>
          </a:p>
          <a:p>
            <a:pPr indent="0" lvl="0" marL="0" rtl="0" algn="l">
              <a:spcBef>
                <a:spcPts val="0"/>
              </a:spcBef>
              <a:spcAft>
                <a:spcPts val="0"/>
              </a:spcAft>
              <a:buNone/>
            </a:pPr>
            <a:r>
              <a:t/>
            </a:r>
            <a:endParaRPr/>
          </a:p>
        </p:txBody>
      </p:sp>
      <p:sp>
        <p:nvSpPr>
          <p:cNvPr id="132" name="Google Shape;132;p24"/>
          <p:cNvSpPr txBox="1"/>
          <p:nvPr>
            <p:ph idx="1" type="body"/>
          </p:nvPr>
        </p:nvSpPr>
        <p:spPr>
          <a:xfrm>
            <a:off x="4124700" y="1112213"/>
            <a:ext cx="4707600" cy="38889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t/>
            </a:r>
            <a:endParaRPr sz="1700" u="sng">
              <a:solidFill>
                <a:schemeClr val="dk1"/>
              </a:solidFill>
              <a:latin typeface="Oswald"/>
              <a:ea typeface="Oswald"/>
              <a:cs typeface="Oswald"/>
              <a:sym typeface="Oswald"/>
            </a:endParaRPr>
          </a:p>
          <a:p>
            <a:pPr indent="-323850" lvl="0" marL="457200" rtl="0" algn="l">
              <a:lnSpc>
                <a:spcPct val="130000"/>
              </a:lnSpc>
              <a:spcBef>
                <a:spcPts val="1200"/>
              </a:spcBef>
              <a:spcAft>
                <a:spcPts val="0"/>
              </a:spcAft>
              <a:buClr>
                <a:schemeClr val="dk1"/>
              </a:buClr>
              <a:buSzPts val="1500"/>
              <a:buFont typeface="Oswald"/>
              <a:buChar char="●"/>
            </a:pPr>
            <a:r>
              <a:rPr lang="en" sz="1500">
                <a:solidFill>
                  <a:schemeClr val="dk1"/>
                </a:solidFill>
                <a:latin typeface="Oswald"/>
                <a:ea typeface="Oswald"/>
                <a:cs typeface="Oswald"/>
                <a:sym typeface="Oswald"/>
              </a:rPr>
              <a:t>Bruises, abrasions, welts, lacerations, or rope marks</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Head trauma and/or bone fractures</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Open wounds, cuts, punctures, untreated injuries in various stages of healing</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Sprains, dislocations, and internal injuries/bleeding</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Bite, strangulation, burn marks, or patterns of injury</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Falls, including broken eyeglasses or frames</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Medication overdose or chemical restraints</a:t>
            </a:r>
            <a:endParaRPr sz="1500">
              <a:solidFill>
                <a:schemeClr val="dk1"/>
              </a:solidFill>
              <a:latin typeface="Oswald"/>
              <a:ea typeface="Oswald"/>
              <a:cs typeface="Oswald"/>
              <a:sym typeface="Oswald"/>
            </a:endParaRPr>
          </a:p>
          <a:p>
            <a:pPr indent="-323850" lvl="0" marL="457200" rtl="0" algn="l">
              <a:lnSpc>
                <a:spcPct val="13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Sudden behavioral changes (i.e., cowering, flinching, blocking to protect)</a:t>
            </a:r>
            <a:endParaRPr sz="1500">
              <a:solidFill>
                <a:schemeClr val="dk1"/>
              </a:solidFill>
              <a:latin typeface="Oswald"/>
              <a:ea typeface="Oswald"/>
              <a:cs typeface="Oswald"/>
              <a:sym typeface="Oswald"/>
            </a:endParaRPr>
          </a:p>
          <a:p>
            <a:pPr indent="0" lvl="0" marL="0" rtl="0" algn="l">
              <a:lnSpc>
                <a:spcPct val="95000"/>
              </a:lnSpc>
              <a:spcBef>
                <a:spcPts val="0"/>
              </a:spcBef>
              <a:spcAft>
                <a:spcPts val="1200"/>
              </a:spcAft>
              <a:buSzPts val="1018"/>
              <a:buNone/>
            </a:pPr>
            <a:r>
              <a:t/>
            </a:r>
            <a:endParaRPr sz="1700">
              <a:solidFill>
                <a:schemeClr val="dk1"/>
              </a:solidFill>
              <a:latin typeface="Oswald"/>
              <a:ea typeface="Oswald"/>
              <a:cs typeface="Oswald"/>
              <a:sym typeface="Oswald"/>
            </a:endParaRPr>
          </a:p>
        </p:txBody>
      </p:sp>
      <p:pic>
        <p:nvPicPr>
          <p:cNvPr id="133" name="Google Shape;133;p24"/>
          <p:cNvPicPr preferRelativeResize="0"/>
          <p:nvPr/>
        </p:nvPicPr>
        <p:blipFill>
          <a:blip r:embed="rId3">
            <a:alphaModFix/>
          </a:blip>
          <a:stretch>
            <a:fillRect/>
          </a:stretch>
        </p:blipFill>
        <p:spPr>
          <a:xfrm>
            <a:off x="374975" y="1757400"/>
            <a:ext cx="3597325" cy="2301376"/>
          </a:xfrm>
          <a:prstGeom prst="rect">
            <a:avLst/>
          </a:prstGeom>
          <a:noFill/>
          <a:ln>
            <a:noFill/>
          </a:ln>
        </p:spPr>
      </p:pic>
      <p:sp>
        <p:nvSpPr>
          <p:cNvPr id="134" name="Google Shape;134;p24"/>
          <p:cNvSpPr txBox="1"/>
          <p:nvPr/>
        </p:nvSpPr>
        <p:spPr>
          <a:xfrm>
            <a:off x="311700" y="997575"/>
            <a:ext cx="41457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u="sng">
                <a:solidFill>
                  <a:srgbClr val="FFFFFF"/>
                </a:solidFill>
                <a:latin typeface="Oswald"/>
                <a:ea typeface="Oswald"/>
                <a:cs typeface="Oswald"/>
                <a:sym typeface="Oswald"/>
              </a:rPr>
              <a:t>Physical Abuse</a:t>
            </a:r>
            <a:endParaRPr sz="1700" u="sng">
              <a:solidFill>
                <a:srgbClr val="FFFFFF"/>
              </a:solidFill>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4487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Signs </a:t>
            </a:r>
            <a:endParaRPr/>
          </a:p>
          <a:p>
            <a:pPr indent="0" lvl="0" marL="0" rtl="0" algn="l">
              <a:spcBef>
                <a:spcPts val="0"/>
              </a:spcBef>
              <a:spcAft>
                <a:spcPts val="0"/>
              </a:spcAft>
              <a:buNone/>
            </a:pPr>
            <a:r>
              <a:t/>
            </a:r>
            <a:endParaRPr/>
          </a:p>
        </p:txBody>
      </p:sp>
      <p:sp>
        <p:nvSpPr>
          <p:cNvPr id="140" name="Google Shape;140;p25"/>
          <p:cNvSpPr txBox="1"/>
          <p:nvPr>
            <p:ph idx="1" type="body"/>
          </p:nvPr>
        </p:nvSpPr>
        <p:spPr>
          <a:xfrm>
            <a:off x="4464300" y="1438450"/>
            <a:ext cx="4245000" cy="3330600"/>
          </a:xfrm>
          <a:prstGeom prst="rect">
            <a:avLst/>
          </a:prstGeom>
        </p:spPr>
        <p:txBody>
          <a:bodyPr anchorCtr="0" anchor="t" bIns="91425" lIns="91425" spcFirstLastPara="1" rIns="91425" wrap="square" tIns="91425">
            <a:normAutofit fontScale="47500" lnSpcReduction="10000"/>
          </a:bodyPr>
          <a:lstStyle/>
          <a:p>
            <a:pPr indent="0" lvl="0" marL="0" rtl="0" algn="l">
              <a:spcBef>
                <a:spcPts val="0"/>
              </a:spcBef>
              <a:spcAft>
                <a:spcPts val="0"/>
              </a:spcAft>
              <a:buNone/>
            </a:pPr>
            <a:r>
              <a:t/>
            </a:r>
            <a:endParaRPr sz="1700">
              <a:solidFill>
                <a:schemeClr val="dk1"/>
              </a:solidFill>
              <a:latin typeface="Oswald"/>
              <a:ea typeface="Oswald"/>
              <a:cs typeface="Oswald"/>
              <a:sym typeface="Oswald"/>
            </a:endParaRPr>
          </a:p>
          <a:p>
            <a:pPr indent="-326796" lvl="0" marL="457200" rtl="0" algn="l">
              <a:lnSpc>
                <a:spcPct val="150000"/>
              </a:lnSpc>
              <a:spcBef>
                <a:spcPts val="1200"/>
              </a:spcBef>
              <a:spcAft>
                <a:spcPts val="0"/>
              </a:spcAft>
              <a:buClr>
                <a:schemeClr val="dk1"/>
              </a:buClr>
              <a:buSzPct val="100000"/>
              <a:buFont typeface="Oswald"/>
              <a:buChar char="●"/>
            </a:pPr>
            <a:r>
              <a:rPr lang="en" sz="3255">
                <a:solidFill>
                  <a:schemeClr val="dk1"/>
                </a:solidFill>
                <a:latin typeface="Oswald"/>
                <a:ea typeface="Oswald"/>
                <a:cs typeface="Oswald"/>
                <a:sym typeface="Oswald"/>
              </a:rPr>
              <a:t>Bruises, abrasions, or lacerations around the breasts or genital area</a:t>
            </a:r>
            <a:endParaRPr sz="3255">
              <a:solidFill>
                <a:schemeClr val="dk1"/>
              </a:solidFill>
              <a:latin typeface="Oswald"/>
              <a:ea typeface="Oswald"/>
              <a:cs typeface="Oswald"/>
              <a:sym typeface="Oswald"/>
            </a:endParaRPr>
          </a:p>
          <a:p>
            <a:pPr indent="-326796" lvl="0" marL="457200" rtl="0" algn="l">
              <a:lnSpc>
                <a:spcPct val="150000"/>
              </a:lnSpc>
              <a:spcBef>
                <a:spcPts val="0"/>
              </a:spcBef>
              <a:spcAft>
                <a:spcPts val="0"/>
              </a:spcAft>
              <a:buClr>
                <a:schemeClr val="dk1"/>
              </a:buClr>
              <a:buSzPct val="100000"/>
              <a:buFont typeface="Oswald"/>
              <a:buChar char="●"/>
            </a:pPr>
            <a:r>
              <a:rPr lang="en" sz="3255">
                <a:solidFill>
                  <a:schemeClr val="dk1"/>
                </a:solidFill>
                <a:latin typeface="Oswald"/>
                <a:ea typeface="Oswald"/>
                <a:cs typeface="Oswald"/>
                <a:sym typeface="Oswald"/>
              </a:rPr>
              <a:t>Unexplained sexually transmitted disease or genital infection</a:t>
            </a:r>
            <a:endParaRPr sz="3255">
              <a:solidFill>
                <a:schemeClr val="dk1"/>
              </a:solidFill>
              <a:latin typeface="Oswald"/>
              <a:ea typeface="Oswald"/>
              <a:cs typeface="Oswald"/>
              <a:sym typeface="Oswald"/>
            </a:endParaRPr>
          </a:p>
          <a:p>
            <a:pPr indent="-326796" lvl="0" marL="457200" rtl="0" algn="l">
              <a:lnSpc>
                <a:spcPct val="150000"/>
              </a:lnSpc>
              <a:spcBef>
                <a:spcPts val="0"/>
              </a:spcBef>
              <a:spcAft>
                <a:spcPts val="0"/>
              </a:spcAft>
              <a:buClr>
                <a:schemeClr val="dk1"/>
              </a:buClr>
              <a:buSzPct val="100000"/>
              <a:buFont typeface="Oswald"/>
              <a:buChar char="●"/>
            </a:pPr>
            <a:r>
              <a:rPr lang="en" sz="3255">
                <a:solidFill>
                  <a:schemeClr val="dk1"/>
                </a:solidFill>
                <a:latin typeface="Oswald"/>
                <a:ea typeface="Oswald"/>
                <a:cs typeface="Oswald"/>
                <a:sym typeface="Oswald"/>
              </a:rPr>
              <a:t>Unexplained vaginal or anal bleeding or incontinence</a:t>
            </a:r>
            <a:endParaRPr sz="3255">
              <a:solidFill>
                <a:schemeClr val="dk1"/>
              </a:solidFill>
              <a:latin typeface="Oswald"/>
              <a:ea typeface="Oswald"/>
              <a:cs typeface="Oswald"/>
              <a:sym typeface="Oswald"/>
            </a:endParaRPr>
          </a:p>
          <a:p>
            <a:pPr indent="-326796" lvl="0" marL="457200" rtl="0" algn="l">
              <a:lnSpc>
                <a:spcPct val="150000"/>
              </a:lnSpc>
              <a:spcBef>
                <a:spcPts val="0"/>
              </a:spcBef>
              <a:spcAft>
                <a:spcPts val="0"/>
              </a:spcAft>
              <a:buClr>
                <a:schemeClr val="dk1"/>
              </a:buClr>
              <a:buSzPct val="100000"/>
              <a:buFont typeface="Oswald"/>
              <a:buChar char="●"/>
            </a:pPr>
            <a:r>
              <a:rPr lang="en" sz="3255">
                <a:solidFill>
                  <a:schemeClr val="dk1"/>
                </a:solidFill>
                <a:latin typeface="Oswald"/>
                <a:ea typeface="Oswald"/>
                <a:cs typeface="Oswald"/>
                <a:sym typeface="Oswald"/>
              </a:rPr>
              <a:t>Increased anxiety or depressive symptoms</a:t>
            </a:r>
            <a:endParaRPr sz="3255">
              <a:solidFill>
                <a:schemeClr val="dk1"/>
              </a:solidFill>
              <a:latin typeface="Oswald"/>
              <a:ea typeface="Oswald"/>
              <a:cs typeface="Oswald"/>
              <a:sym typeface="Oswald"/>
            </a:endParaRPr>
          </a:p>
          <a:p>
            <a:pPr indent="-326796" lvl="0" marL="457200" rtl="0" algn="l">
              <a:lnSpc>
                <a:spcPct val="150000"/>
              </a:lnSpc>
              <a:spcBef>
                <a:spcPts val="0"/>
              </a:spcBef>
              <a:spcAft>
                <a:spcPts val="0"/>
              </a:spcAft>
              <a:buClr>
                <a:schemeClr val="dk1"/>
              </a:buClr>
              <a:buSzPct val="100000"/>
              <a:buFont typeface="Oswald"/>
              <a:buChar char="●"/>
            </a:pPr>
            <a:r>
              <a:rPr lang="en" sz="3255">
                <a:solidFill>
                  <a:schemeClr val="dk1"/>
                </a:solidFill>
                <a:latin typeface="Oswald"/>
                <a:ea typeface="Oswald"/>
                <a:cs typeface="Oswald"/>
                <a:sym typeface="Oswald"/>
              </a:rPr>
              <a:t>Sleep disturbances, agitation, or restlessness</a:t>
            </a:r>
            <a:endParaRPr sz="3255">
              <a:solidFill>
                <a:schemeClr val="dk1"/>
              </a:solidFill>
              <a:latin typeface="Oswald"/>
              <a:ea typeface="Oswald"/>
              <a:cs typeface="Oswald"/>
              <a:sym typeface="Oswald"/>
            </a:endParaRPr>
          </a:p>
          <a:p>
            <a:pPr indent="0" lvl="0" marL="0" rtl="0" algn="l">
              <a:spcBef>
                <a:spcPts val="0"/>
              </a:spcBef>
              <a:spcAft>
                <a:spcPts val="1200"/>
              </a:spcAft>
              <a:buNone/>
            </a:pPr>
            <a:r>
              <a:t/>
            </a:r>
            <a:endParaRPr sz="1700">
              <a:solidFill>
                <a:schemeClr val="dk1"/>
              </a:solidFill>
              <a:latin typeface="Oswald"/>
              <a:ea typeface="Oswald"/>
              <a:cs typeface="Oswald"/>
              <a:sym typeface="Oswald"/>
            </a:endParaRPr>
          </a:p>
        </p:txBody>
      </p:sp>
      <p:sp>
        <p:nvSpPr>
          <p:cNvPr id="141" name="Google Shape;141;p25"/>
          <p:cNvSpPr txBox="1"/>
          <p:nvPr/>
        </p:nvSpPr>
        <p:spPr>
          <a:xfrm>
            <a:off x="6074400" y="4568875"/>
            <a:ext cx="2757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1"/>
              </a:solidFill>
              <a:latin typeface="Oswald"/>
              <a:ea typeface="Oswald"/>
              <a:cs typeface="Oswald"/>
              <a:sym typeface="Oswald"/>
            </a:endParaRPr>
          </a:p>
        </p:txBody>
      </p:sp>
      <p:pic>
        <p:nvPicPr>
          <p:cNvPr id="142" name="Google Shape;142;p25"/>
          <p:cNvPicPr preferRelativeResize="0"/>
          <p:nvPr/>
        </p:nvPicPr>
        <p:blipFill>
          <a:blip r:embed="rId3">
            <a:alphaModFix/>
          </a:blip>
          <a:stretch>
            <a:fillRect/>
          </a:stretch>
        </p:blipFill>
        <p:spPr>
          <a:xfrm>
            <a:off x="506200" y="1837300"/>
            <a:ext cx="3799352" cy="2532901"/>
          </a:xfrm>
          <a:prstGeom prst="rect">
            <a:avLst/>
          </a:prstGeom>
          <a:noFill/>
          <a:ln>
            <a:noFill/>
          </a:ln>
        </p:spPr>
      </p:pic>
      <p:sp>
        <p:nvSpPr>
          <p:cNvPr id="143" name="Google Shape;143;p25"/>
          <p:cNvSpPr txBox="1"/>
          <p:nvPr/>
        </p:nvSpPr>
        <p:spPr>
          <a:xfrm>
            <a:off x="431600" y="1192025"/>
            <a:ext cx="4075200" cy="446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u="sng">
                <a:solidFill>
                  <a:srgbClr val="FFFFFF"/>
                </a:solidFill>
                <a:latin typeface="Oswald"/>
                <a:ea typeface="Oswald"/>
                <a:cs typeface="Oswald"/>
                <a:sym typeface="Oswald"/>
              </a:rPr>
              <a:t>Sexual Abuse</a:t>
            </a:r>
            <a:endParaRPr sz="1700" u="sng">
              <a:solidFill>
                <a:srgbClr val="FFFFFF"/>
              </a:solidFill>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47" name="Shape 147"/>
        <p:cNvGrpSpPr/>
        <p:nvPr/>
      </p:nvGrpSpPr>
      <p:grpSpPr>
        <a:xfrm>
          <a:off x="0" y="0"/>
          <a:ext cx="0" cy="0"/>
          <a:chOff x="0" y="0"/>
          <a:chExt cx="0" cy="0"/>
        </a:xfrm>
      </p:grpSpPr>
      <p:sp>
        <p:nvSpPr>
          <p:cNvPr id="148" name="Google Shape;14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Signs </a:t>
            </a:r>
            <a:endParaRPr/>
          </a:p>
        </p:txBody>
      </p:sp>
      <p:sp>
        <p:nvSpPr>
          <p:cNvPr id="149" name="Google Shape;149;p26"/>
          <p:cNvSpPr txBox="1"/>
          <p:nvPr>
            <p:ph idx="1" type="body"/>
          </p:nvPr>
        </p:nvSpPr>
        <p:spPr>
          <a:xfrm>
            <a:off x="171700" y="1061200"/>
            <a:ext cx="4213500" cy="355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u="sng">
                <a:solidFill>
                  <a:schemeClr val="dk1"/>
                </a:solidFill>
                <a:latin typeface="Oswald"/>
                <a:ea typeface="Oswald"/>
                <a:cs typeface="Oswald"/>
                <a:sym typeface="Oswald"/>
              </a:rPr>
              <a:t>Emotional or </a:t>
            </a:r>
            <a:r>
              <a:rPr lang="en" sz="1700" u="sng">
                <a:solidFill>
                  <a:schemeClr val="dk1"/>
                </a:solidFill>
                <a:latin typeface="Oswald"/>
                <a:ea typeface="Oswald"/>
                <a:cs typeface="Oswald"/>
                <a:sym typeface="Oswald"/>
              </a:rPr>
              <a:t>Psychological Abuse</a:t>
            </a:r>
            <a:endParaRPr sz="1700">
              <a:solidFill>
                <a:schemeClr val="dk1"/>
              </a:solidFill>
              <a:latin typeface="Oswald"/>
              <a:ea typeface="Oswald"/>
              <a:cs typeface="Oswald"/>
              <a:sym typeface="Oswald"/>
            </a:endParaRPr>
          </a:p>
          <a:p>
            <a:pPr indent="-336550" lvl="0" marL="457200" rtl="0" algn="l">
              <a:lnSpc>
                <a:spcPct val="150000"/>
              </a:lnSpc>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Emotional distress or agitation</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Withdrawal from activities of daily life</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Uncommunicative or non-responsive</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Unusual behaviors commonly attributed </a:t>
            </a:r>
            <a:endParaRPr sz="1700">
              <a:solidFill>
                <a:schemeClr val="dk1"/>
              </a:solidFill>
              <a:latin typeface="Oswald"/>
              <a:ea typeface="Oswald"/>
              <a:cs typeface="Oswald"/>
              <a:sym typeface="Oswald"/>
            </a:endParaRPr>
          </a:p>
          <a:p>
            <a:pPr indent="0" lvl="0" marL="457200" rtl="0" algn="l">
              <a:lnSpc>
                <a:spcPct val="150000"/>
              </a:lnSpc>
              <a:spcBef>
                <a:spcPts val="0"/>
              </a:spcBef>
              <a:spcAft>
                <a:spcPts val="0"/>
              </a:spcAft>
              <a:buNone/>
            </a:pPr>
            <a:r>
              <a:rPr lang="en" sz="1700">
                <a:solidFill>
                  <a:schemeClr val="dk1"/>
                </a:solidFill>
                <a:latin typeface="Oswald"/>
                <a:ea typeface="Oswald"/>
                <a:cs typeface="Oswald"/>
                <a:sym typeface="Oswald"/>
              </a:rPr>
              <a:t>to dementia (e.g., sucking, biting, rocking)</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Lack of self-care</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Lower self-esteem, feelings of despair, or </a:t>
            </a:r>
            <a:endParaRPr sz="1700">
              <a:solidFill>
                <a:schemeClr val="dk1"/>
              </a:solidFill>
              <a:latin typeface="Oswald"/>
              <a:ea typeface="Oswald"/>
              <a:cs typeface="Oswald"/>
              <a:sym typeface="Oswald"/>
            </a:endParaRPr>
          </a:p>
          <a:p>
            <a:pPr indent="0" lvl="0" marL="457200" rtl="0" algn="l">
              <a:lnSpc>
                <a:spcPct val="150000"/>
              </a:lnSpc>
              <a:spcBef>
                <a:spcPts val="0"/>
              </a:spcBef>
              <a:spcAft>
                <a:spcPts val="0"/>
              </a:spcAft>
              <a:buNone/>
            </a:pPr>
            <a:r>
              <a:rPr lang="en" sz="1700">
                <a:solidFill>
                  <a:schemeClr val="dk1"/>
                </a:solidFill>
                <a:latin typeface="Oswald"/>
                <a:ea typeface="Oswald"/>
                <a:cs typeface="Oswald"/>
                <a:sym typeface="Oswald"/>
              </a:rPr>
              <a:t>a sense of worthlessness</a:t>
            </a:r>
            <a:endParaRPr sz="1700" u="sng">
              <a:solidFill>
                <a:schemeClr val="dk1"/>
              </a:solidFill>
              <a:latin typeface="Oswald"/>
              <a:ea typeface="Oswald"/>
              <a:cs typeface="Oswald"/>
              <a:sym typeface="Oswald"/>
            </a:endParaRPr>
          </a:p>
          <a:p>
            <a:pPr indent="0" lvl="0" marL="0" rtl="0" algn="l">
              <a:spcBef>
                <a:spcPts val="0"/>
              </a:spcBef>
              <a:spcAft>
                <a:spcPts val="1200"/>
              </a:spcAft>
              <a:buNone/>
            </a:pPr>
            <a:r>
              <a:t/>
            </a:r>
            <a:endParaRPr/>
          </a:p>
        </p:txBody>
      </p:sp>
      <p:pic>
        <p:nvPicPr>
          <p:cNvPr id="150" name="Google Shape;150;p26"/>
          <p:cNvPicPr preferRelativeResize="0"/>
          <p:nvPr/>
        </p:nvPicPr>
        <p:blipFill>
          <a:blip r:embed="rId3">
            <a:alphaModFix/>
          </a:blip>
          <a:stretch>
            <a:fillRect/>
          </a:stretch>
        </p:blipFill>
        <p:spPr>
          <a:xfrm>
            <a:off x="4618800" y="1571877"/>
            <a:ext cx="4213499" cy="304042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54" name="Shape 154"/>
        <p:cNvGrpSpPr/>
        <p:nvPr/>
      </p:nvGrpSpPr>
      <p:grpSpPr>
        <a:xfrm>
          <a:off x="0" y="0"/>
          <a:ext cx="0" cy="0"/>
          <a:chOff x="0" y="0"/>
          <a:chExt cx="0" cy="0"/>
        </a:xfrm>
      </p:grpSpPr>
      <p:sp>
        <p:nvSpPr>
          <p:cNvPr id="155" name="Google Shape;155;p27"/>
          <p:cNvSpPr txBox="1"/>
          <p:nvPr>
            <p:ph type="title"/>
          </p:nvPr>
        </p:nvSpPr>
        <p:spPr>
          <a:xfrm>
            <a:off x="311700" y="453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Signs </a:t>
            </a:r>
            <a:endParaRPr/>
          </a:p>
          <a:p>
            <a:pPr indent="0" lvl="0" marL="0" rtl="0" algn="l">
              <a:spcBef>
                <a:spcPts val="0"/>
              </a:spcBef>
              <a:spcAft>
                <a:spcPts val="0"/>
              </a:spcAft>
              <a:buNone/>
            </a:pPr>
            <a:r>
              <a:t/>
            </a:r>
            <a:endParaRPr/>
          </a:p>
        </p:txBody>
      </p:sp>
      <p:sp>
        <p:nvSpPr>
          <p:cNvPr id="156" name="Google Shape;156;p27"/>
          <p:cNvSpPr txBox="1"/>
          <p:nvPr>
            <p:ph idx="1" type="body"/>
          </p:nvPr>
        </p:nvSpPr>
        <p:spPr>
          <a:xfrm>
            <a:off x="418950" y="902350"/>
            <a:ext cx="8306100" cy="3719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u="sng">
                <a:solidFill>
                  <a:schemeClr val="dk1"/>
                </a:solidFill>
                <a:latin typeface="Oswald"/>
                <a:ea typeface="Oswald"/>
                <a:cs typeface="Oswald"/>
                <a:sym typeface="Oswald"/>
              </a:rPr>
              <a:t>Financial Abuse</a:t>
            </a:r>
            <a:endParaRPr sz="1700" u="sng">
              <a:solidFill>
                <a:schemeClr val="dk1"/>
              </a:solidFill>
              <a:latin typeface="Oswald"/>
              <a:ea typeface="Oswald"/>
              <a:cs typeface="Oswald"/>
              <a:sym typeface="Oswald"/>
            </a:endParaRPr>
          </a:p>
          <a:p>
            <a:pPr indent="-336550" lvl="0" marL="457200" rtl="0" algn="l">
              <a:lnSpc>
                <a:spcPct val="150000"/>
              </a:lnSpc>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Sudden changes in bank account or banking practices, including an unexplained withdrawal of large sums of money or the addition of signatories to an older person’s bank signature card</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Abrupt changes to a will or other financial documents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The unexplained disappearance of funds or valuable possessions, or sudden transfer of assets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Substandard care provision, unpaid bills, or eviction proceedings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The provision of unnecessary services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Depression or anxiety</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Evidence of poor financial decision making</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Malnutrition</a:t>
            </a:r>
            <a:endParaRPr sz="1700">
              <a:solidFill>
                <a:schemeClr val="dk1"/>
              </a:solidFill>
              <a:latin typeface="Oswald"/>
              <a:ea typeface="Oswald"/>
              <a:cs typeface="Oswald"/>
              <a:sym typeface="Oswald"/>
            </a:endParaRPr>
          </a:p>
          <a:p>
            <a:pPr indent="0" lvl="0" marL="0" rtl="0" algn="l">
              <a:spcBef>
                <a:spcPts val="0"/>
              </a:spcBef>
              <a:spcAft>
                <a:spcPts val="1200"/>
              </a:spcAft>
              <a:buNone/>
            </a:pPr>
            <a:r>
              <a:t/>
            </a:r>
            <a:endParaRPr sz="1700">
              <a:solidFill>
                <a:schemeClr val="dk1"/>
              </a:solidFill>
              <a:latin typeface="Oswald"/>
              <a:ea typeface="Oswald"/>
              <a:cs typeface="Oswald"/>
              <a:sym typeface="Oswald"/>
            </a:endParaRPr>
          </a:p>
        </p:txBody>
      </p:sp>
      <p:sp>
        <p:nvSpPr>
          <p:cNvPr id="157" name="Google Shape;157;p27"/>
          <p:cNvSpPr txBox="1"/>
          <p:nvPr/>
        </p:nvSpPr>
        <p:spPr>
          <a:xfrm>
            <a:off x="1457275" y="-23975"/>
            <a:ext cx="64323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1900">
              <a:solidFill>
                <a:srgbClr val="FFFFFF"/>
              </a:solidFill>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61" name="Shape 161"/>
        <p:cNvGrpSpPr/>
        <p:nvPr/>
      </p:nvGrpSpPr>
      <p:grpSpPr>
        <a:xfrm>
          <a:off x="0" y="0"/>
          <a:ext cx="0" cy="0"/>
          <a:chOff x="0" y="0"/>
          <a:chExt cx="0" cy="0"/>
        </a:xfrm>
      </p:grpSpPr>
      <p:sp>
        <p:nvSpPr>
          <p:cNvPr id="162" name="Google Shape;16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Signs </a:t>
            </a:r>
            <a:endParaRPr/>
          </a:p>
          <a:p>
            <a:pPr indent="0" lvl="0" marL="0" rtl="0" algn="l">
              <a:spcBef>
                <a:spcPts val="0"/>
              </a:spcBef>
              <a:spcAft>
                <a:spcPts val="0"/>
              </a:spcAft>
              <a:buNone/>
            </a:pPr>
            <a:r>
              <a:t/>
            </a:r>
            <a:endParaRPr/>
          </a:p>
        </p:txBody>
      </p:sp>
      <p:sp>
        <p:nvSpPr>
          <p:cNvPr id="163" name="Google Shape;163;p28"/>
          <p:cNvSpPr txBox="1"/>
          <p:nvPr>
            <p:ph idx="1" type="body"/>
          </p:nvPr>
        </p:nvSpPr>
        <p:spPr>
          <a:xfrm>
            <a:off x="382450" y="1131275"/>
            <a:ext cx="4260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dk1"/>
                </a:solidFill>
                <a:latin typeface="Oswald"/>
                <a:ea typeface="Oswald"/>
                <a:cs typeface="Oswald"/>
                <a:sym typeface="Oswald"/>
              </a:rPr>
              <a:t>Neglect</a:t>
            </a:r>
            <a:endParaRPr>
              <a:solidFill>
                <a:schemeClr val="dk1"/>
              </a:solidFill>
              <a:latin typeface="Oswald"/>
              <a:ea typeface="Oswald"/>
              <a:cs typeface="Oswald"/>
              <a:sym typeface="Oswald"/>
            </a:endParaRPr>
          </a:p>
          <a:p>
            <a:pPr indent="-336550" lvl="0" marL="457200" rtl="0" algn="l">
              <a:lnSpc>
                <a:spcPct val="150000"/>
              </a:lnSpc>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Dehydration or malnutrition</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Untreated bed sores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Poor personal hygiene</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Unattended or untreated health problems</a:t>
            </a:r>
            <a:endParaRPr sz="1700">
              <a:solidFill>
                <a:schemeClr val="dk1"/>
              </a:solidFill>
              <a:latin typeface="Oswald"/>
              <a:ea typeface="Oswald"/>
              <a:cs typeface="Oswald"/>
              <a:sym typeface="Oswald"/>
            </a:endParaRPr>
          </a:p>
          <a:p>
            <a:pPr indent="-336550" lvl="0" marL="457200" rtl="0" algn="l">
              <a:lnSpc>
                <a:spcPct val="150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Unsafe and unsanitary living conditions</a:t>
            </a:r>
            <a:endParaRPr sz="1700">
              <a:solidFill>
                <a:schemeClr val="dk1"/>
              </a:solidFill>
              <a:latin typeface="Oswald"/>
              <a:ea typeface="Oswald"/>
              <a:cs typeface="Oswald"/>
              <a:sym typeface="Oswald"/>
            </a:endParaRPr>
          </a:p>
          <a:p>
            <a:pPr indent="0" lvl="0" marL="0" rtl="0" algn="l">
              <a:lnSpc>
                <a:spcPct val="150000"/>
              </a:lnSpc>
              <a:spcBef>
                <a:spcPts val="0"/>
              </a:spcBef>
              <a:spcAft>
                <a:spcPts val="0"/>
              </a:spcAft>
              <a:buNone/>
            </a:pPr>
            <a:r>
              <a:t/>
            </a:r>
            <a:endParaRPr sz="1700">
              <a:solidFill>
                <a:schemeClr val="dk1"/>
              </a:solidFill>
              <a:latin typeface="Oswald"/>
              <a:ea typeface="Oswald"/>
              <a:cs typeface="Oswald"/>
              <a:sym typeface="Oswald"/>
            </a:endParaRPr>
          </a:p>
          <a:p>
            <a:pPr indent="0" lvl="0" marL="0" rtl="0" algn="l">
              <a:spcBef>
                <a:spcPts val="0"/>
              </a:spcBef>
              <a:spcAft>
                <a:spcPts val="1200"/>
              </a:spcAft>
              <a:buNone/>
            </a:pPr>
            <a:r>
              <a:t/>
            </a:r>
            <a:endParaRPr sz="1700">
              <a:solidFill>
                <a:schemeClr val="dk1"/>
              </a:solidFill>
              <a:latin typeface="Oswald"/>
              <a:ea typeface="Oswald"/>
              <a:cs typeface="Oswald"/>
              <a:sym typeface="Oswald"/>
            </a:endParaRPr>
          </a:p>
        </p:txBody>
      </p:sp>
      <p:pic>
        <p:nvPicPr>
          <p:cNvPr id="164" name="Google Shape;164;p28"/>
          <p:cNvPicPr preferRelativeResize="0"/>
          <p:nvPr/>
        </p:nvPicPr>
        <p:blipFill>
          <a:blip r:embed="rId3">
            <a:alphaModFix/>
          </a:blip>
          <a:stretch>
            <a:fillRect/>
          </a:stretch>
        </p:blipFill>
        <p:spPr>
          <a:xfrm>
            <a:off x="4572000" y="1504900"/>
            <a:ext cx="4260300" cy="2465025"/>
          </a:xfrm>
          <a:prstGeom prst="rect">
            <a:avLst/>
          </a:prstGeom>
          <a:noFill/>
          <a:ln>
            <a:noFill/>
          </a:ln>
        </p:spPr>
      </p:pic>
      <p:sp>
        <p:nvSpPr>
          <p:cNvPr id="165" name="Google Shape;165;p28"/>
          <p:cNvSpPr txBox="1"/>
          <p:nvPr/>
        </p:nvSpPr>
        <p:spPr>
          <a:xfrm>
            <a:off x="5904225" y="4394125"/>
            <a:ext cx="3132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Oswald"/>
                <a:ea typeface="Oswald"/>
                <a:cs typeface="Oswald"/>
                <a:sym typeface="Oswald"/>
              </a:rPr>
              <a:t>More info can be found at ncea.acl.gov</a:t>
            </a:r>
            <a:endParaRPr>
              <a:solidFill>
                <a:schemeClr val="dk1"/>
              </a:solidFill>
              <a:latin typeface="Oswald"/>
              <a:ea typeface="Oswald"/>
              <a:cs typeface="Oswald"/>
              <a:sym typeface="Oswald"/>
            </a:endParaRPr>
          </a:p>
          <a:p>
            <a:pPr indent="0" lvl="0" marL="0" rtl="0" algn="l">
              <a:spcBef>
                <a:spcPts val="0"/>
              </a:spcBef>
              <a:spcAft>
                <a:spcPts val="0"/>
              </a:spcAft>
              <a:buNone/>
            </a:pPr>
            <a:r>
              <a:t/>
            </a:r>
            <a:endParaRPr>
              <a:latin typeface="Average"/>
              <a:ea typeface="Average"/>
              <a:cs typeface="Average"/>
              <a:sym typeface="Average"/>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69" name="Shape 169"/>
        <p:cNvGrpSpPr/>
        <p:nvPr/>
      </p:nvGrpSpPr>
      <p:grpSpPr>
        <a:xfrm>
          <a:off x="0" y="0"/>
          <a:ext cx="0" cy="0"/>
          <a:chOff x="0" y="0"/>
          <a:chExt cx="0" cy="0"/>
        </a:xfrm>
      </p:grpSpPr>
      <p:sp>
        <p:nvSpPr>
          <p:cNvPr id="170" name="Google Shape;170;p29"/>
          <p:cNvSpPr txBox="1"/>
          <p:nvPr>
            <p:ph type="title"/>
          </p:nvPr>
        </p:nvSpPr>
        <p:spPr>
          <a:xfrm>
            <a:off x="311700" y="3319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Next Steps</a:t>
            </a:r>
            <a:endParaRPr/>
          </a:p>
        </p:txBody>
      </p:sp>
      <p:sp>
        <p:nvSpPr>
          <p:cNvPr id="171" name="Google Shape;171;p29"/>
          <p:cNvSpPr txBox="1"/>
          <p:nvPr>
            <p:ph idx="1" type="body"/>
          </p:nvPr>
        </p:nvSpPr>
        <p:spPr>
          <a:xfrm>
            <a:off x="311700" y="1031825"/>
            <a:ext cx="8520600" cy="3786600"/>
          </a:xfrm>
          <a:prstGeom prst="rect">
            <a:avLst/>
          </a:prstGeom>
        </p:spPr>
        <p:txBody>
          <a:bodyPr anchorCtr="0" anchor="t" bIns="91425" lIns="91425" spcFirstLastPara="1" rIns="91425" wrap="square" tIns="91425">
            <a:normAutofit fontScale="25000" lnSpcReduction="10000"/>
          </a:bodyPr>
          <a:lstStyle/>
          <a:p>
            <a:pPr indent="-330200" lvl="0" marL="457200" rtl="0" algn="l">
              <a:spcBef>
                <a:spcPts val="0"/>
              </a:spcBef>
              <a:spcAft>
                <a:spcPts val="0"/>
              </a:spcAft>
              <a:buClr>
                <a:schemeClr val="dk1"/>
              </a:buClr>
              <a:buSzPct val="100000"/>
              <a:buFont typeface="Oswald"/>
              <a:buAutoNum type="arabicParenR"/>
            </a:pPr>
            <a:r>
              <a:rPr lang="en" sz="6400">
                <a:solidFill>
                  <a:schemeClr val="dk1"/>
                </a:solidFill>
                <a:latin typeface="Oswald"/>
                <a:ea typeface="Oswald"/>
                <a:cs typeface="Oswald"/>
                <a:sym typeface="Oswald"/>
              </a:rPr>
              <a:t>Try talking to the senior you are worried about. Let him or her know that you want to help because you think something is wrong. They may not answer your questions, but if he or she tells you they are being hurt or are in danger, call 911 right away.</a:t>
            </a:r>
            <a:br>
              <a:rPr lang="en" sz="6400">
                <a:solidFill>
                  <a:schemeClr val="dk1"/>
                </a:solidFill>
                <a:latin typeface="Oswald"/>
                <a:ea typeface="Oswald"/>
                <a:cs typeface="Oswald"/>
                <a:sym typeface="Oswald"/>
              </a:rPr>
            </a:br>
            <a:endParaRPr sz="6400">
              <a:solidFill>
                <a:schemeClr val="dk1"/>
              </a:solidFill>
              <a:latin typeface="Oswald"/>
              <a:ea typeface="Oswald"/>
              <a:cs typeface="Oswald"/>
              <a:sym typeface="Oswald"/>
            </a:endParaRPr>
          </a:p>
          <a:p>
            <a:pPr indent="-330200" lvl="0" marL="457200" rtl="0" algn="l">
              <a:spcBef>
                <a:spcPts val="0"/>
              </a:spcBef>
              <a:spcAft>
                <a:spcPts val="0"/>
              </a:spcAft>
              <a:buClr>
                <a:schemeClr val="dk1"/>
              </a:buClr>
              <a:buSzPct val="100000"/>
              <a:buFont typeface="Oswald"/>
              <a:buAutoNum type="arabicParenR"/>
            </a:pPr>
            <a:r>
              <a:rPr lang="en" sz="6400">
                <a:solidFill>
                  <a:schemeClr val="dk1"/>
                </a:solidFill>
                <a:latin typeface="Oswald"/>
                <a:ea typeface="Oswald"/>
                <a:cs typeface="Oswald"/>
                <a:sym typeface="Oswald"/>
              </a:rPr>
              <a:t>If the abuse is coming from a hired caregiver, you may be able to file and report the person to appropriate parties. If the abuse is coming from a care community, you have the option to move your loved one out of the facility. If the abuse is coming from a friend or family member, you can take steps to make sure that person is prevented from seeing the senior. </a:t>
            </a:r>
            <a:br>
              <a:rPr lang="en" sz="6400">
                <a:solidFill>
                  <a:schemeClr val="dk1"/>
                </a:solidFill>
                <a:latin typeface="Oswald"/>
                <a:ea typeface="Oswald"/>
                <a:cs typeface="Oswald"/>
                <a:sym typeface="Oswald"/>
              </a:rPr>
            </a:br>
            <a:endParaRPr sz="6400">
              <a:solidFill>
                <a:schemeClr val="dk1"/>
              </a:solidFill>
              <a:latin typeface="Oswald"/>
              <a:ea typeface="Oswald"/>
              <a:cs typeface="Oswald"/>
              <a:sym typeface="Oswald"/>
            </a:endParaRPr>
          </a:p>
          <a:p>
            <a:pPr indent="-330200" lvl="0" marL="457200" rtl="0" algn="l">
              <a:spcBef>
                <a:spcPts val="0"/>
              </a:spcBef>
              <a:spcAft>
                <a:spcPts val="0"/>
              </a:spcAft>
              <a:buClr>
                <a:schemeClr val="dk1"/>
              </a:buClr>
              <a:buSzPct val="100000"/>
              <a:buFont typeface="Oswald"/>
              <a:buAutoNum type="arabicParenR"/>
            </a:pPr>
            <a:r>
              <a:rPr lang="en" sz="6400">
                <a:solidFill>
                  <a:schemeClr val="dk1"/>
                </a:solidFill>
                <a:latin typeface="Oswald"/>
                <a:ea typeface="Oswald"/>
                <a:cs typeface="Oswald"/>
                <a:sym typeface="Oswald"/>
              </a:rPr>
              <a:t>You will also want to reach out to the proper authorities. You do not need to have proof that abuse is occurring to make a report – you simply need to let the professionals know, and they will take over and investigate the situation.</a:t>
            </a:r>
            <a:endParaRPr sz="6400">
              <a:solidFill>
                <a:schemeClr val="dk1"/>
              </a:solidFill>
              <a:latin typeface="Oswald"/>
              <a:ea typeface="Oswald"/>
              <a:cs typeface="Oswald"/>
              <a:sym typeface="Oswald"/>
            </a:endParaRPr>
          </a:p>
          <a:p>
            <a:pPr indent="0" lvl="0" marL="457200" rtl="0" algn="l">
              <a:spcBef>
                <a:spcPts val="800"/>
              </a:spcBef>
              <a:spcAft>
                <a:spcPts val="0"/>
              </a:spcAft>
              <a:buNone/>
            </a:pPr>
            <a:r>
              <a:t/>
            </a:r>
            <a:endParaRPr sz="5700">
              <a:solidFill>
                <a:schemeClr val="dk1"/>
              </a:solidFill>
              <a:latin typeface="Oswald"/>
              <a:ea typeface="Oswald"/>
              <a:cs typeface="Oswald"/>
              <a:sym typeface="Oswald"/>
            </a:endParaRPr>
          </a:p>
          <a:p>
            <a:pPr indent="0" lvl="0" marL="0" rtl="0" algn="l">
              <a:spcBef>
                <a:spcPts val="800"/>
              </a:spcBef>
              <a:spcAft>
                <a:spcPts val="1200"/>
              </a:spcAft>
              <a:buNone/>
            </a:pPr>
            <a:r>
              <a:t/>
            </a:r>
            <a:endParaRPr>
              <a:solidFill>
                <a:schemeClr val="dk1"/>
              </a:solidFill>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75" name="Shape 175"/>
        <p:cNvGrpSpPr/>
        <p:nvPr/>
      </p:nvGrpSpPr>
      <p:grpSpPr>
        <a:xfrm>
          <a:off x="0" y="0"/>
          <a:ext cx="0" cy="0"/>
          <a:chOff x="0" y="0"/>
          <a:chExt cx="0" cy="0"/>
        </a:xfrm>
      </p:grpSpPr>
      <p:sp>
        <p:nvSpPr>
          <p:cNvPr id="176" name="Google Shape;176;p30"/>
          <p:cNvSpPr txBox="1"/>
          <p:nvPr>
            <p:ph type="title"/>
          </p:nvPr>
        </p:nvSpPr>
        <p:spPr>
          <a:xfrm>
            <a:off x="311700" y="3318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Next Steps</a:t>
            </a:r>
            <a:endParaRPr/>
          </a:p>
        </p:txBody>
      </p:sp>
      <p:sp>
        <p:nvSpPr>
          <p:cNvPr id="177" name="Google Shape;177;p30"/>
          <p:cNvSpPr txBox="1"/>
          <p:nvPr>
            <p:ph idx="1" type="body"/>
          </p:nvPr>
        </p:nvSpPr>
        <p:spPr>
          <a:xfrm>
            <a:off x="383575" y="1613100"/>
            <a:ext cx="8306100" cy="3063000"/>
          </a:xfrm>
          <a:prstGeom prst="rect">
            <a:avLst/>
          </a:prstGeom>
          <a:ln>
            <a:noFill/>
          </a:ln>
        </p:spPr>
        <p:txBody>
          <a:bodyPr anchorCtr="0" anchor="ctr" bIns="91425" lIns="91425" spcFirstLastPara="1" rIns="91425" wrap="square" tIns="91425">
            <a:normAutofit fontScale="25000" lnSpcReduction="20000"/>
          </a:bodyPr>
          <a:lstStyle/>
          <a:p>
            <a:pPr indent="0" lvl="0" marL="0" rtl="0" algn="l">
              <a:lnSpc>
                <a:spcPct val="150000"/>
              </a:lnSpc>
              <a:spcBef>
                <a:spcPts val="0"/>
              </a:spcBef>
              <a:spcAft>
                <a:spcPts val="0"/>
              </a:spcAft>
              <a:buNone/>
            </a:pPr>
            <a:r>
              <a:rPr lang="en" sz="6400">
                <a:solidFill>
                  <a:srgbClr val="FFFFFF"/>
                </a:solidFill>
                <a:latin typeface="Oswald"/>
                <a:ea typeface="Oswald"/>
                <a:cs typeface="Oswald"/>
                <a:sym typeface="Oswald"/>
              </a:rPr>
              <a:t>4) 	If it is a non-life-threatening situation, contact your local Adult Protective Services (APS)</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Agency. You can also visit the National Center on Elder Abuse to find resources in your state or </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call the Eldercare Locator (1-800-677-1116) for a referral of agencies who can help. If the     </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abuse is coming from a long-term care community, contact your local long-term care </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Ombudsman.</a:t>
            </a:r>
            <a:endParaRPr sz="6400">
              <a:solidFill>
                <a:srgbClr val="FFFFFF"/>
              </a:solidFill>
              <a:latin typeface="Oswald"/>
              <a:ea typeface="Oswald"/>
              <a:cs typeface="Oswald"/>
              <a:sym typeface="Oswald"/>
            </a:endParaRPr>
          </a:p>
          <a:p>
            <a:pPr indent="0" lvl="0" marL="0" rtl="0" algn="l">
              <a:lnSpc>
                <a:spcPct val="150000"/>
              </a:lnSpc>
              <a:spcBef>
                <a:spcPts val="1200"/>
              </a:spcBef>
              <a:spcAft>
                <a:spcPts val="0"/>
              </a:spcAft>
              <a:buNone/>
            </a:pPr>
            <a:r>
              <a:rPr lang="en" sz="6400">
                <a:solidFill>
                  <a:srgbClr val="FFFFFF"/>
                </a:solidFill>
                <a:latin typeface="Oswald"/>
                <a:ea typeface="Oswald"/>
                <a:cs typeface="Oswald"/>
                <a:sym typeface="Oswald"/>
              </a:rPr>
              <a:t>5)	Report all incidents of scams (lottery, romance, insurance, upcharges, investment, and COVID-19),</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and also inappropriate text messages, emails, questionable mail, and phone calls to </a:t>
            </a:r>
            <a:r>
              <a:rPr lang="en" sz="6400" u="sng">
                <a:solidFill>
                  <a:srgbClr val="FFD966"/>
                </a:solidFill>
                <a:latin typeface="Oswald"/>
                <a:ea typeface="Oswald"/>
                <a:cs typeface="Oswald"/>
                <a:sym typeface="Oswald"/>
              </a:rPr>
              <a:t>www.IC3.gov</a:t>
            </a:r>
            <a:r>
              <a:rPr lang="en" sz="6400">
                <a:solidFill>
                  <a:srgbClr val="FFFFFF"/>
                </a:solidFill>
                <a:latin typeface="Oswald"/>
                <a:ea typeface="Oswald"/>
                <a:cs typeface="Oswald"/>
                <a:sym typeface="Oswald"/>
              </a:rPr>
              <a:t> and</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they will investigate.</a:t>
            </a:r>
            <a:endParaRPr sz="6400">
              <a:solidFill>
                <a:srgbClr val="FFFFFF"/>
              </a:solidFill>
              <a:latin typeface="Oswald"/>
              <a:ea typeface="Oswald"/>
              <a:cs typeface="Oswald"/>
              <a:sym typeface="Oswald"/>
            </a:endParaRPr>
          </a:p>
          <a:p>
            <a:pPr indent="0" lvl="0" marL="0" rtl="0" algn="l">
              <a:lnSpc>
                <a:spcPct val="150000"/>
              </a:lnSpc>
              <a:spcBef>
                <a:spcPts val="1200"/>
              </a:spcBef>
              <a:spcAft>
                <a:spcPts val="0"/>
              </a:spcAft>
              <a:buNone/>
            </a:pPr>
            <a:r>
              <a:rPr lang="en" sz="6400">
                <a:solidFill>
                  <a:srgbClr val="FFFFFF"/>
                </a:solidFill>
                <a:latin typeface="Oswald"/>
                <a:ea typeface="Oswald"/>
                <a:cs typeface="Oswald"/>
                <a:sym typeface="Oswald"/>
              </a:rPr>
              <a:t>6)	If there is a local issue with a neighbor or other individual taking advantage contact local law</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enforcement and the Attorney General’s Office at </a:t>
            </a:r>
            <a:r>
              <a:rPr lang="en" sz="6400" u="sng">
                <a:solidFill>
                  <a:schemeClr val="hlink"/>
                </a:solidFill>
                <a:latin typeface="Oswald"/>
                <a:ea typeface="Oswald"/>
                <a:cs typeface="Oswald"/>
                <a:sym typeface="Oswald"/>
                <a:hlinkClick r:id="rId3"/>
              </a:rPr>
              <a:t>oag@Arkansasag.gov</a:t>
            </a:r>
            <a:r>
              <a:rPr lang="en" sz="6400">
                <a:solidFill>
                  <a:srgbClr val="FFFFFF"/>
                </a:solidFill>
                <a:latin typeface="Oswald"/>
                <a:ea typeface="Oswald"/>
                <a:cs typeface="Oswald"/>
                <a:sym typeface="Oswald"/>
              </a:rPr>
              <a:t>, </a:t>
            </a:r>
            <a:br>
              <a:rPr lang="en" sz="6400">
                <a:solidFill>
                  <a:srgbClr val="FFFFFF"/>
                </a:solidFill>
                <a:latin typeface="Oswald"/>
                <a:ea typeface="Oswald"/>
                <a:cs typeface="Oswald"/>
                <a:sym typeface="Oswald"/>
              </a:rPr>
            </a:br>
            <a:r>
              <a:rPr lang="en" sz="6400">
                <a:solidFill>
                  <a:srgbClr val="FFFFFF"/>
                </a:solidFill>
                <a:latin typeface="Oswald"/>
                <a:ea typeface="Oswald"/>
                <a:cs typeface="Oswald"/>
                <a:sym typeface="Oswald"/>
              </a:rPr>
              <a:t>	</a:t>
            </a:r>
            <a:r>
              <a:rPr lang="en" sz="6400" u="sng">
                <a:solidFill>
                  <a:schemeClr val="hlink"/>
                </a:solidFill>
                <a:latin typeface="Oswald"/>
                <a:ea typeface="Oswald"/>
                <a:cs typeface="Oswald"/>
                <a:sym typeface="Oswald"/>
                <a:hlinkClick r:id="rId4"/>
              </a:rPr>
              <a:t>https://arkansasag.gov/resources/contact</a:t>
            </a:r>
            <a:r>
              <a:rPr lang="en" sz="6400">
                <a:solidFill>
                  <a:srgbClr val="FFFFFF"/>
                </a:solidFill>
                <a:latin typeface="Oswald"/>
                <a:ea typeface="Oswald"/>
                <a:cs typeface="Oswald"/>
                <a:sym typeface="Oswald"/>
              </a:rPr>
              <a:t> or call (501) 682-2007 or (800) 482-8982.</a:t>
            </a:r>
            <a:endParaRPr sz="6400">
              <a:solidFill>
                <a:srgbClr val="FFFFFF"/>
              </a:solidFill>
              <a:latin typeface="Oswald"/>
              <a:ea typeface="Oswald"/>
              <a:cs typeface="Oswald"/>
              <a:sym typeface="Oswald"/>
            </a:endParaRPr>
          </a:p>
          <a:p>
            <a:pPr indent="0" lvl="0" marL="0" rtl="0" algn="l">
              <a:lnSpc>
                <a:spcPct val="100000"/>
              </a:lnSpc>
              <a:spcBef>
                <a:spcPts val="1200"/>
              </a:spcBef>
              <a:spcAft>
                <a:spcPts val="0"/>
              </a:spcAft>
              <a:buNone/>
            </a:pPr>
            <a:r>
              <a:t/>
            </a:r>
            <a:endParaRPr>
              <a:solidFill>
                <a:srgbClr val="FFFFFF"/>
              </a:solidFill>
              <a:latin typeface="Oswald"/>
              <a:ea typeface="Oswald"/>
              <a:cs typeface="Oswald"/>
              <a:sym typeface="Oswald"/>
            </a:endParaRPr>
          </a:p>
          <a:p>
            <a:pPr indent="0" lvl="0" marL="0" rtl="0" algn="l">
              <a:lnSpc>
                <a:spcPct val="100000"/>
              </a:lnSpc>
              <a:spcBef>
                <a:spcPts val="1200"/>
              </a:spcBef>
              <a:spcAft>
                <a:spcPts val="0"/>
              </a:spcAft>
              <a:buNone/>
            </a:pPr>
            <a:r>
              <a:rPr lang="en">
                <a:solidFill>
                  <a:srgbClr val="FFFFFF"/>
                </a:solidFill>
                <a:latin typeface="Oswald"/>
                <a:ea typeface="Oswald"/>
                <a:cs typeface="Oswald"/>
                <a:sym typeface="Oswald"/>
              </a:rPr>
              <a:t>          </a:t>
            </a:r>
            <a:endParaRPr>
              <a:solidFill>
                <a:srgbClr val="FFFFFF"/>
              </a:solidFill>
              <a:latin typeface="Oswald"/>
              <a:ea typeface="Oswald"/>
              <a:cs typeface="Oswald"/>
              <a:sym typeface="Oswald"/>
            </a:endParaRPr>
          </a:p>
          <a:p>
            <a:pPr indent="0" lvl="0" marL="0" rtl="0" algn="l">
              <a:spcBef>
                <a:spcPts val="1200"/>
              </a:spcBef>
              <a:spcAft>
                <a:spcPts val="1200"/>
              </a:spcAft>
              <a:buNone/>
            </a:pPr>
            <a:r>
              <a:rPr lang="en">
                <a:solidFill>
                  <a:srgbClr val="FFFFFF"/>
                </a:solidFill>
                <a:latin typeface="Oswald"/>
                <a:ea typeface="Oswald"/>
                <a:cs typeface="Oswald"/>
                <a:sym typeface="Oswald"/>
              </a:rPr>
              <a:t>	</a:t>
            </a:r>
            <a:endParaRPr>
              <a:solidFill>
                <a:srgbClr val="FFFFFF"/>
              </a:solidFill>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81" name="Shape 181"/>
        <p:cNvGrpSpPr/>
        <p:nvPr/>
      </p:nvGrpSpPr>
      <p:grpSpPr>
        <a:xfrm>
          <a:off x="0" y="0"/>
          <a:ext cx="0" cy="0"/>
          <a:chOff x="0" y="0"/>
          <a:chExt cx="0" cy="0"/>
        </a:xfrm>
      </p:grpSpPr>
      <p:sp>
        <p:nvSpPr>
          <p:cNvPr id="182" name="Google Shape;182;p31"/>
          <p:cNvSpPr txBox="1"/>
          <p:nvPr>
            <p:ph type="title"/>
          </p:nvPr>
        </p:nvSpPr>
        <p:spPr>
          <a:xfrm>
            <a:off x="271450" y="-5727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183" name="Google Shape;18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700">
              <a:solidFill>
                <a:schemeClr val="dk1"/>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84" name="Google Shape;184;p31"/>
          <p:cNvPicPr preferRelativeResize="0"/>
          <p:nvPr/>
        </p:nvPicPr>
        <p:blipFill>
          <a:blip r:embed="rId3">
            <a:alphaModFix/>
          </a:blip>
          <a:stretch>
            <a:fillRect/>
          </a:stretch>
        </p:blipFill>
        <p:spPr>
          <a:xfrm>
            <a:off x="2527775" y="1023662"/>
            <a:ext cx="4007950" cy="30961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0000"/>
        </a:soli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Have you ever heard? </a:t>
            </a:r>
            <a:endParaRPr/>
          </a:p>
        </p:txBody>
      </p:sp>
      <p:sp>
        <p:nvSpPr>
          <p:cNvPr id="66" name="Google Shape;66;p14"/>
          <p:cNvSpPr txBox="1"/>
          <p:nvPr>
            <p:ph idx="1" type="body"/>
          </p:nvPr>
        </p:nvSpPr>
        <p:spPr>
          <a:xfrm>
            <a:off x="311700" y="1429850"/>
            <a:ext cx="8520600" cy="316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latin typeface="Oswald"/>
                <a:ea typeface="Oswald"/>
                <a:cs typeface="Oswald"/>
                <a:sym typeface="Oswald"/>
              </a:rPr>
              <a:t>“All elder abuse happens in nursing homes.” </a:t>
            </a:r>
            <a:endParaRPr>
              <a:solidFill>
                <a:schemeClr val="dk1"/>
              </a:solidFill>
              <a:latin typeface="Oswald"/>
              <a:ea typeface="Oswald"/>
              <a:cs typeface="Oswald"/>
              <a:sym typeface="Oswald"/>
            </a:endParaRPr>
          </a:p>
          <a:p>
            <a:pPr indent="0" lvl="0" marL="0" rtl="0" algn="l">
              <a:spcBef>
                <a:spcPts val="1200"/>
              </a:spcBef>
              <a:spcAft>
                <a:spcPts val="0"/>
              </a:spcAft>
              <a:buNone/>
            </a:pPr>
            <a:r>
              <a:rPr lang="en">
                <a:solidFill>
                  <a:schemeClr val="dk1"/>
                </a:solidFill>
                <a:latin typeface="Oswald"/>
                <a:ea typeface="Oswald"/>
                <a:cs typeface="Oswald"/>
                <a:sym typeface="Oswald"/>
              </a:rPr>
              <a:t>“If an older person is being abused it will be obvious.” </a:t>
            </a:r>
            <a:endParaRPr>
              <a:solidFill>
                <a:schemeClr val="dk1"/>
              </a:solidFill>
              <a:latin typeface="Oswald"/>
              <a:ea typeface="Oswald"/>
              <a:cs typeface="Oswald"/>
              <a:sym typeface="Oswald"/>
            </a:endParaRPr>
          </a:p>
          <a:p>
            <a:pPr indent="0" lvl="0" marL="0" rtl="0" algn="l">
              <a:spcBef>
                <a:spcPts val="1200"/>
              </a:spcBef>
              <a:spcAft>
                <a:spcPts val="0"/>
              </a:spcAft>
              <a:buNone/>
            </a:pPr>
            <a:r>
              <a:rPr lang="en">
                <a:solidFill>
                  <a:schemeClr val="dk1"/>
                </a:solidFill>
                <a:latin typeface="Oswald"/>
                <a:ea typeface="Oswald"/>
                <a:cs typeface="Oswald"/>
                <a:sym typeface="Oswald"/>
              </a:rPr>
              <a:t>“Educated people don’t fall for scams.” </a:t>
            </a:r>
            <a:endParaRPr>
              <a:solidFill>
                <a:schemeClr val="dk1"/>
              </a:solidFill>
              <a:latin typeface="Oswald"/>
              <a:ea typeface="Oswald"/>
              <a:cs typeface="Oswald"/>
              <a:sym typeface="Oswald"/>
            </a:endParaRPr>
          </a:p>
          <a:p>
            <a:pPr indent="0" lvl="0" marL="0" rtl="0" algn="l">
              <a:spcBef>
                <a:spcPts val="1200"/>
              </a:spcBef>
              <a:spcAft>
                <a:spcPts val="0"/>
              </a:spcAft>
              <a:buNone/>
            </a:pPr>
            <a:r>
              <a:rPr lang="en">
                <a:solidFill>
                  <a:schemeClr val="dk1"/>
                </a:solidFill>
                <a:latin typeface="Oswald"/>
                <a:ea typeface="Oswald"/>
                <a:cs typeface="Oswald"/>
                <a:sym typeface="Oswald"/>
              </a:rPr>
              <a:t>“If older people say that they are not being abused, it isn’t happening.” </a:t>
            </a:r>
            <a:endParaRPr>
              <a:solidFill>
                <a:schemeClr val="dk1"/>
              </a:solidFill>
              <a:latin typeface="Oswald"/>
              <a:ea typeface="Oswald"/>
              <a:cs typeface="Oswald"/>
              <a:sym typeface="Oswald"/>
            </a:endParaRPr>
          </a:p>
          <a:p>
            <a:pPr indent="0" lvl="0" marL="0" rtl="0" algn="l">
              <a:spcBef>
                <a:spcPts val="1200"/>
              </a:spcBef>
              <a:spcAft>
                <a:spcPts val="0"/>
              </a:spcAft>
              <a:buNone/>
            </a:pPr>
            <a:r>
              <a:rPr lang="en">
                <a:solidFill>
                  <a:schemeClr val="dk1"/>
                </a:solidFill>
                <a:latin typeface="Oswald"/>
                <a:ea typeface="Oswald"/>
                <a:cs typeface="Oswald"/>
                <a:sym typeface="Oswald"/>
              </a:rPr>
              <a:t>“Elder abuse is no big deal.” </a:t>
            </a:r>
            <a:endParaRPr>
              <a:solidFill>
                <a:schemeClr val="dk1"/>
              </a:solidFill>
              <a:latin typeface="Oswald"/>
              <a:ea typeface="Oswald"/>
              <a:cs typeface="Oswald"/>
              <a:sym typeface="Oswald"/>
            </a:endParaRPr>
          </a:p>
          <a:p>
            <a:pPr indent="0" lvl="0" marL="0" rtl="0" algn="l">
              <a:spcBef>
                <a:spcPts val="1200"/>
              </a:spcBef>
              <a:spcAft>
                <a:spcPts val="1200"/>
              </a:spcAft>
              <a:buNone/>
            </a:pPr>
            <a:r>
              <a:rPr lang="en">
                <a:solidFill>
                  <a:schemeClr val="dk1"/>
                </a:solidFill>
                <a:latin typeface="Oswald"/>
                <a:ea typeface="Oswald"/>
                <a:cs typeface="Oswald"/>
                <a:sym typeface="Oswald"/>
              </a:rPr>
              <a:t>“Strangers and paid caregivers are the ones preying on older people.” </a:t>
            </a:r>
            <a:endParaRPr>
              <a:solidFill>
                <a:schemeClr val="dk1"/>
              </a:solidFill>
              <a:latin typeface="Oswald"/>
              <a:ea typeface="Oswald"/>
              <a:cs typeface="Oswald"/>
              <a:sym typeface="Oswa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88" name="Shape 188"/>
        <p:cNvGrpSpPr/>
        <p:nvPr/>
      </p:nvGrpSpPr>
      <p:grpSpPr>
        <a:xfrm>
          <a:off x="0" y="0"/>
          <a:ext cx="0" cy="0"/>
          <a:chOff x="0" y="0"/>
          <a:chExt cx="0" cy="0"/>
        </a:xfrm>
      </p:grpSpPr>
      <p:sp>
        <p:nvSpPr>
          <p:cNvPr id="189" name="Google Shape;189;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Three Qualifying Requirements </a:t>
            </a:r>
            <a:endParaRPr/>
          </a:p>
        </p:txBody>
      </p:sp>
      <p:sp>
        <p:nvSpPr>
          <p:cNvPr id="190" name="Google Shape;190;p32"/>
          <p:cNvSpPr txBox="1"/>
          <p:nvPr>
            <p:ph idx="1" type="body"/>
          </p:nvPr>
        </p:nvSpPr>
        <p:spPr>
          <a:xfrm>
            <a:off x="311700" y="1567275"/>
            <a:ext cx="8520600" cy="3416400"/>
          </a:xfrm>
          <a:prstGeom prst="rect">
            <a:avLst/>
          </a:prstGeom>
        </p:spPr>
        <p:txBody>
          <a:bodyPr anchorCtr="0" anchor="t" bIns="91425" lIns="91425" spcFirstLastPara="1" rIns="91425" wrap="square" tIns="91425">
            <a:normAutofit/>
          </a:bodyPr>
          <a:lstStyle/>
          <a:p>
            <a:pPr indent="-349250" lvl="0" marL="457200" rtl="0" algn="l">
              <a:lnSpc>
                <a:spcPct val="200000"/>
              </a:lnSpc>
              <a:spcBef>
                <a:spcPts val="0"/>
              </a:spcBef>
              <a:spcAft>
                <a:spcPts val="0"/>
              </a:spcAft>
              <a:buClr>
                <a:schemeClr val="dk1"/>
              </a:buClr>
              <a:buSzPts val="1900"/>
              <a:buFont typeface="Oswald"/>
              <a:buChar char="●"/>
            </a:pPr>
            <a:r>
              <a:rPr lang="en" sz="1900">
                <a:solidFill>
                  <a:schemeClr val="dk1"/>
                </a:solidFill>
                <a:latin typeface="Oswald"/>
                <a:ea typeface="Oswald"/>
                <a:cs typeface="Oswald"/>
                <a:sym typeface="Oswald"/>
              </a:rPr>
              <a:t>Self-identify as a victim of a crime,</a:t>
            </a:r>
            <a:endParaRPr sz="1900">
              <a:solidFill>
                <a:schemeClr val="dk1"/>
              </a:solidFill>
              <a:latin typeface="Oswald"/>
              <a:ea typeface="Oswald"/>
              <a:cs typeface="Oswald"/>
              <a:sym typeface="Oswald"/>
            </a:endParaRPr>
          </a:p>
          <a:p>
            <a:pPr indent="-349250" lvl="0" marL="457200" rtl="0" algn="l">
              <a:lnSpc>
                <a:spcPct val="200000"/>
              </a:lnSpc>
              <a:spcBef>
                <a:spcPts val="0"/>
              </a:spcBef>
              <a:spcAft>
                <a:spcPts val="0"/>
              </a:spcAft>
              <a:buClr>
                <a:schemeClr val="dk1"/>
              </a:buClr>
              <a:buSzPts val="1900"/>
              <a:buFont typeface="Oswald"/>
              <a:buChar char="●"/>
            </a:pPr>
            <a:r>
              <a:rPr lang="en" sz="1900">
                <a:solidFill>
                  <a:schemeClr val="dk1"/>
                </a:solidFill>
                <a:latin typeface="Oswald"/>
                <a:ea typeface="Oswald"/>
                <a:cs typeface="Oswald"/>
                <a:sym typeface="Oswald"/>
              </a:rPr>
              <a:t>Victim must be 50 years of age or older; and </a:t>
            </a:r>
            <a:endParaRPr sz="1900">
              <a:solidFill>
                <a:schemeClr val="dk1"/>
              </a:solidFill>
              <a:latin typeface="Oswald"/>
              <a:ea typeface="Oswald"/>
              <a:cs typeface="Oswald"/>
              <a:sym typeface="Oswald"/>
            </a:endParaRPr>
          </a:p>
          <a:p>
            <a:pPr indent="-349250" lvl="0" marL="457200" rtl="0" algn="l">
              <a:lnSpc>
                <a:spcPct val="200000"/>
              </a:lnSpc>
              <a:spcBef>
                <a:spcPts val="0"/>
              </a:spcBef>
              <a:spcAft>
                <a:spcPts val="0"/>
              </a:spcAft>
              <a:buClr>
                <a:schemeClr val="dk1"/>
              </a:buClr>
              <a:buSzPts val="1900"/>
              <a:buFont typeface="Oswald"/>
              <a:buChar char="●"/>
            </a:pPr>
            <a:r>
              <a:rPr lang="en" sz="1900">
                <a:solidFill>
                  <a:schemeClr val="dk1"/>
                </a:solidFill>
                <a:latin typeface="Oswald"/>
                <a:ea typeface="Oswald"/>
                <a:cs typeface="Oswald"/>
                <a:sym typeface="Oswald"/>
              </a:rPr>
              <a:t>Be a resident of Sebastian, Franklin, or Crawford County in Arkansas.</a:t>
            </a:r>
            <a:endParaRPr sz="1900">
              <a:solidFill>
                <a:schemeClr val="dk1"/>
              </a:solidFill>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94" name="Shape 194"/>
        <p:cNvGrpSpPr/>
        <p:nvPr/>
      </p:nvGrpSpPr>
      <p:grpSpPr>
        <a:xfrm>
          <a:off x="0" y="0"/>
          <a:ext cx="0" cy="0"/>
          <a:chOff x="0" y="0"/>
          <a:chExt cx="0" cy="0"/>
        </a:xfrm>
      </p:grpSpPr>
      <p:sp>
        <p:nvSpPr>
          <p:cNvPr id="195" name="Google Shape;195;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How EVOC Can Help </a:t>
            </a:r>
            <a:endParaRPr/>
          </a:p>
        </p:txBody>
      </p:sp>
      <p:sp>
        <p:nvSpPr>
          <p:cNvPr id="196" name="Google Shape;196;p33"/>
          <p:cNvSpPr txBox="1"/>
          <p:nvPr>
            <p:ph idx="1" type="body"/>
          </p:nvPr>
        </p:nvSpPr>
        <p:spPr>
          <a:xfrm>
            <a:off x="311700" y="1017725"/>
            <a:ext cx="8520600" cy="3694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dk1"/>
                </a:solidFill>
                <a:latin typeface="Oswald"/>
                <a:ea typeface="Oswald"/>
                <a:cs typeface="Oswald"/>
                <a:sym typeface="Oswald"/>
              </a:rPr>
              <a:t>We offer </a:t>
            </a:r>
            <a:endParaRPr u="sng">
              <a:solidFill>
                <a:schemeClr val="dk1"/>
              </a:solidFill>
              <a:latin typeface="Oswald"/>
              <a:ea typeface="Oswald"/>
              <a:cs typeface="Oswald"/>
              <a:sym typeface="Oswald"/>
            </a:endParaRPr>
          </a:p>
          <a:p>
            <a:pPr indent="-336550" lvl="0" marL="457200" rtl="0" algn="l">
              <a:lnSpc>
                <a:spcPct val="115000"/>
              </a:lnSpc>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One-on-one counseling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Home window &amp; door lock replacement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Legal aid </a:t>
            </a:r>
            <a:r>
              <a:rPr lang="en" sz="1700">
                <a:solidFill>
                  <a:schemeClr val="dk1"/>
                </a:solidFill>
                <a:latin typeface="Oswald"/>
                <a:ea typeface="Oswald"/>
                <a:cs typeface="Oswald"/>
                <a:sym typeface="Oswald"/>
              </a:rPr>
              <a:t>services (Center for Arkansas Legal Services)</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Emergency shelter (short-term stay)</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Emergency transportation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Emergency food and clothing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Weekly support groups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Weekly abuse education/prevention training (i.e., fraud, caregiver abuse, physical abuse, and financial exploitation) </a:t>
            </a:r>
            <a:endParaRPr sz="1700">
              <a:solidFill>
                <a:schemeClr val="dk1"/>
              </a:solidFill>
              <a:latin typeface="Oswald"/>
              <a:ea typeface="Oswald"/>
              <a:cs typeface="Oswald"/>
              <a:sym typeface="Oswald"/>
            </a:endParaRPr>
          </a:p>
          <a:p>
            <a:pPr indent="-336550" lvl="0" marL="457200" rtl="0" algn="l">
              <a:lnSpc>
                <a:spcPct val="115000"/>
              </a:lnSpc>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Assistance with completing the Crime Victims Reparation and Compensation Application </a:t>
            </a:r>
            <a:endParaRPr sz="1700">
              <a:solidFill>
                <a:schemeClr val="dk1"/>
              </a:solidFill>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200" name="Shape 200"/>
        <p:cNvGrpSpPr/>
        <p:nvPr/>
      </p:nvGrpSpPr>
      <p:grpSpPr>
        <a:xfrm>
          <a:off x="0" y="0"/>
          <a:ext cx="0" cy="0"/>
          <a:chOff x="0" y="0"/>
          <a:chExt cx="0" cy="0"/>
        </a:xfrm>
      </p:grpSpPr>
      <p:sp>
        <p:nvSpPr>
          <p:cNvPr id="201" name="Google Shape;201;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Contact</a:t>
            </a:r>
            <a:r>
              <a:rPr lang="en"/>
              <a:t> Info </a:t>
            </a:r>
            <a:endParaRPr/>
          </a:p>
        </p:txBody>
      </p:sp>
      <p:sp>
        <p:nvSpPr>
          <p:cNvPr id="202" name="Google Shape;202;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lnSpc>
                <a:spcPct val="150000"/>
              </a:lnSpc>
              <a:spcBef>
                <a:spcPts val="0"/>
              </a:spcBef>
              <a:spcAft>
                <a:spcPts val="0"/>
              </a:spcAft>
              <a:buNone/>
            </a:pPr>
            <a:r>
              <a:t/>
            </a:r>
            <a:endParaRPr>
              <a:solidFill>
                <a:schemeClr val="dk1"/>
              </a:solidFill>
              <a:latin typeface="Oswald"/>
              <a:ea typeface="Oswald"/>
              <a:cs typeface="Oswald"/>
              <a:sym typeface="Oswald"/>
            </a:endParaRPr>
          </a:p>
          <a:p>
            <a:pPr indent="0" lvl="0" marL="0" rtl="0" algn="ctr">
              <a:lnSpc>
                <a:spcPct val="150000"/>
              </a:lnSpc>
              <a:spcBef>
                <a:spcPts val="1200"/>
              </a:spcBef>
              <a:spcAft>
                <a:spcPts val="0"/>
              </a:spcAft>
              <a:buNone/>
            </a:pPr>
            <a:r>
              <a:rPr lang="en">
                <a:solidFill>
                  <a:schemeClr val="dk1"/>
                </a:solidFill>
                <a:latin typeface="Oswald"/>
                <a:ea typeface="Oswald"/>
                <a:cs typeface="Oswald"/>
                <a:sym typeface="Oswald"/>
              </a:rPr>
              <a:t>(479) 424-2035 </a:t>
            </a:r>
            <a:br>
              <a:rPr lang="en">
                <a:solidFill>
                  <a:schemeClr val="dk1"/>
                </a:solidFill>
                <a:latin typeface="Oswald"/>
                <a:ea typeface="Oswald"/>
                <a:cs typeface="Oswald"/>
                <a:sym typeface="Oswald"/>
              </a:rPr>
            </a:br>
            <a:r>
              <a:rPr lang="en">
                <a:solidFill>
                  <a:schemeClr val="dk1"/>
                </a:solidFill>
                <a:latin typeface="Oswald"/>
                <a:ea typeface="Oswald"/>
                <a:cs typeface="Oswald"/>
                <a:sym typeface="Oswald"/>
              </a:rPr>
              <a:t>Or</a:t>
            </a:r>
            <a:br>
              <a:rPr lang="en">
                <a:solidFill>
                  <a:schemeClr val="dk1"/>
                </a:solidFill>
                <a:latin typeface="Oswald"/>
                <a:ea typeface="Oswald"/>
                <a:cs typeface="Oswald"/>
                <a:sym typeface="Oswald"/>
              </a:rPr>
            </a:br>
            <a:r>
              <a:rPr lang="en">
                <a:solidFill>
                  <a:schemeClr val="dk1"/>
                </a:solidFill>
                <a:latin typeface="Oswald"/>
                <a:ea typeface="Oswald"/>
                <a:cs typeface="Oswald"/>
                <a:sym typeface="Oswald"/>
              </a:rPr>
              <a:t>1 (800) 320-6667 </a:t>
            </a:r>
            <a:br>
              <a:rPr lang="en">
                <a:solidFill>
                  <a:schemeClr val="dk1"/>
                </a:solidFill>
                <a:latin typeface="Oswald"/>
                <a:ea typeface="Oswald"/>
                <a:cs typeface="Oswald"/>
                <a:sym typeface="Oswald"/>
              </a:rPr>
            </a:br>
            <a:r>
              <a:rPr lang="en">
                <a:solidFill>
                  <a:schemeClr val="dk1"/>
                </a:solidFill>
                <a:latin typeface="Oswald"/>
                <a:ea typeface="Oswald"/>
                <a:cs typeface="Oswald"/>
                <a:sym typeface="Oswald"/>
              </a:rPr>
              <a:t>Select prompt “9” after automated system answers. </a:t>
            </a:r>
            <a:endParaRPr>
              <a:solidFill>
                <a:schemeClr val="dk1"/>
              </a:solidFill>
              <a:latin typeface="Oswald"/>
              <a:ea typeface="Oswald"/>
              <a:cs typeface="Oswald"/>
              <a:sym typeface="Oswald"/>
            </a:endParaRPr>
          </a:p>
          <a:p>
            <a:pPr indent="0" lvl="0" marL="0" rtl="0" algn="l">
              <a:spcBef>
                <a:spcPts val="12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206" name="Shape 206"/>
        <p:cNvGrpSpPr/>
        <p:nvPr/>
      </p:nvGrpSpPr>
      <p:grpSpPr>
        <a:xfrm>
          <a:off x="0" y="0"/>
          <a:ext cx="0" cy="0"/>
          <a:chOff x="0" y="0"/>
          <a:chExt cx="0" cy="0"/>
        </a:xfrm>
      </p:grpSpPr>
      <p:sp>
        <p:nvSpPr>
          <p:cNvPr id="207" name="Google Shape;207;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Area Agency on Aging of Western Arkansas</a:t>
            </a:r>
            <a:endParaRPr/>
          </a:p>
        </p:txBody>
      </p:sp>
      <p:sp>
        <p:nvSpPr>
          <p:cNvPr id="208" name="Google Shape;208;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Elder Housing (Barling, Paris, Booneville, Waldron)</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Home Health </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Homemaker</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Hospice </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Ombudsman Program </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Personal Care </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Transportation Services </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Grants (IHA, Supplemental, Respite, Caregiver)</a:t>
            </a:r>
            <a:endParaRPr sz="1900">
              <a:solidFill>
                <a:schemeClr val="dk1"/>
              </a:solidFill>
              <a:latin typeface="Oswald"/>
              <a:ea typeface="Oswald"/>
              <a:cs typeface="Oswald"/>
              <a:sym typeface="Oswald"/>
            </a:endParaRPr>
          </a:p>
          <a:p>
            <a:pPr indent="-340201" lvl="0" marL="457200" rtl="0" algn="l">
              <a:lnSpc>
                <a:spcPct val="150000"/>
              </a:lnSpc>
              <a:spcBef>
                <a:spcPts val="0"/>
              </a:spcBef>
              <a:spcAft>
                <a:spcPts val="0"/>
              </a:spcAft>
              <a:buClr>
                <a:schemeClr val="dk1"/>
              </a:buClr>
              <a:buSzPct val="100000"/>
              <a:buFont typeface="Oswald"/>
              <a:buChar char="●"/>
            </a:pPr>
            <a:r>
              <a:rPr lang="en" sz="1900">
                <a:solidFill>
                  <a:schemeClr val="dk1"/>
                </a:solidFill>
                <a:latin typeface="Oswald"/>
                <a:ea typeface="Oswald"/>
                <a:cs typeface="Oswald"/>
                <a:sym typeface="Oswald"/>
              </a:rPr>
              <a:t>Senior Centers (Meals on Wheels, Socialization, Range of Motion Activities)</a:t>
            </a:r>
            <a:endParaRPr sz="1900">
              <a:solidFill>
                <a:schemeClr val="dk1"/>
              </a:solidFill>
              <a:latin typeface="Oswald"/>
              <a:ea typeface="Oswald"/>
              <a:cs typeface="Oswald"/>
              <a:sym typeface="Oswa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212" name="Shape 212"/>
        <p:cNvGrpSpPr/>
        <p:nvPr/>
      </p:nvGrpSpPr>
      <p:grpSpPr>
        <a:xfrm>
          <a:off x="0" y="0"/>
          <a:ext cx="0" cy="0"/>
          <a:chOff x="0" y="0"/>
          <a:chExt cx="0" cy="0"/>
        </a:xfrm>
      </p:grpSpPr>
      <p:sp>
        <p:nvSpPr>
          <p:cNvPr id="213" name="Google Shape;213;p36"/>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 </a:t>
            </a:r>
            <a:endParaRPr/>
          </a:p>
        </p:txBody>
      </p:sp>
      <p:sp>
        <p:nvSpPr>
          <p:cNvPr id="214" name="Google Shape;214;p36"/>
          <p:cNvSpPr txBox="1"/>
          <p:nvPr>
            <p:ph idx="1" type="subTitle"/>
          </p:nvPr>
        </p:nvSpPr>
        <p:spPr>
          <a:xfrm>
            <a:off x="584075" y="51933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0000"/>
        </a:solidFill>
      </p:bgPr>
    </p:bg>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Facts </a:t>
            </a:r>
            <a:endParaRPr/>
          </a:p>
        </p:txBody>
      </p:sp>
      <p:sp>
        <p:nvSpPr>
          <p:cNvPr id="72" name="Google Shape;72;p15"/>
          <p:cNvSpPr txBox="1"/>
          <p:nvPr>
            <p:ph idx="1" type="body"/>
          </p:nvPr>
        </p:nvSpPr>
        <p:spPr>
          <a:xfrm>
            <a:off x="162150" y="671375"/>
            <a:ext cx="8734800" cy="3740100"/>
          </a:xfrm>
          <a:prstGeom prst="rect">
            <a:avLst/>
          </a:prstGeom>
        </p:spPr>
        <p:txBody>
          <a:bodyPr anchorCtr="0" anchor="t" bIns="91425" lIns="91425" spcFirstLastPara="1" rIns="91425" wrap="square" tIns="91425">
            <a:normAutofit fontScale="92500" lnSpcReduction="20000"/>
          </a:bodyPr>
          <a:lstStyle/>
          <a:p>
            <a:pPr indent="0" lvl="0" marL="0" rtl="0" algn="l">
              <a:lnSpc>
                <a:spcPct val="200000"/>
              </a:lnSpc>
              <a:spcBef>
                <a:spcPts val="0"/>
              </a:spcBef>
              <a:spcAft>
                <a:spcPts val="0"/>
              </a:spcAft>
              <a:buNone/>
            </a:pPr>
            <a:r>
              <a:t/>
            </a:r>
            <a:endParaRPr sz="3510">
              <a:solidFill>
                <a:schemeClr val="dk1"/>
              </a:solidFill>
              <a:latin typeface="Oswald"/>
              <a:ea typeface="Oswald"/>
              <a:cs typeface="Oswald"/>
              <a:sym typeface="Oswald"/>
            </a:endParaRPr>
          </a:p>
          <a:p>
            <a:pPr indent="-346075" lvl="0" marL="457200" rtl="0" algn="l">
              <a:lnSpc>
                <a:spcPct val="200000"/>
              </a:lnSpc>
              <a:spcBef>
                <a:spcPts val="1200"/>
              </a:spcBef>
              <a:spcAft>
                <a:spcPts val="0"/>
              </a:spcAft>
              <a:buClr>
                <a:schemeClr val="dk1"/>
              </a:buClr>
              <a:buSzPct val="100000"/>
              <a:buFont typeface="Oswald"/>
              <a:buChar char="●"/>
            </a:pPr>
            <a:r>
              <a:rPr lang="en" sz="2000">
                <a:solidFill>
                  <a:schemeClr val="dk1"/>
                </a:solidFill>
                <a:latin typeface="Oswald"/>
                <a:ea typeface="Oswald"/>
                <a:cs typeface="Oswald"/>
                <a:sym typeface="Oswald"/>
              </a:rPr>
              <a:t>Neglect and self-neglect are the most common types of abuse. Emotional abuse and financial exploitation are close behind. </a:t>
            </a:r>
            <a:endParaRPr sz="2000">
              <a:solidFill>
                <a:schemeClr val="dk1"/>
              </a:solidFill>
              <a:latin typeface="Oswald"/>
              <a:ea typeface="Oswald"/>
              <a:cs typeface="Oswald"/>
              <a:sym typeface="Oswald"/>
            </a:endParaRPr>
          </a:p>
          <a:p>
            <a:pPr indent="-346075" lvl="0" marL="457200" rtl="0" algn="l">
              <a:lnSpc>
                <a:spcPct val="200000"/>
              </a:lnSpc>
              <a:spcBef>
                <a:spcPts val="0"/>
              </a:spcBef>
              <a:spcAft>
                <a:spcPts val="0"/>
              </a:spcAft>
              <a:buClr>
                <a:schemeClr val="dk1"/>
              </a:buClr>
              <a:buSzPct val="100000"/>
              <a:buFont typeface="Oswald"/>
              <a:buChar char="●"/>
            </a:pPr>
            <a:r>
              <a:rPr lang="en" sz="2000">
                <a:solidFill>
                  <a:schemeClr val="dk1"/>
                </a:solidFill>
                <a:latin typeface="Oswald"/>
                <a:ea typeface="Oswald"/>
                <a:cs typeface="Oswald"/>
                <a:sym typeface="Oswald"/>
              </a:rPr>
              <a:t>90% of all elder abuse cases are </a:t>
            </a:r>
            <a:r>
              <a:rPr lang="en" sz="2000">
                <a:solidFill>
                  <a:schemeClr val="dk1"/>
                </a:solidFill>
                <a:latin typeface="Oswald"/>
                <a:ea typeface="Oswald"/>
                <a:cs typeface="Oswald"/>
                <a:sym typeface="Oswald"/>
              </a:rPr>
              <a:t>perpetrated</a:t>
            </a:r>
            <a:r>
              <a:rPr lang="en" sz="2000">
                <a:solidFill>
                  <a:schemeClr val="dk1"/>
                </a:solidFill>
                <a:latin typeface="Oswald"/>
                <a:ea typeface="Oswald"/>
                <a:cs typeface="Oswald"/>
                <a:sym typeface="Oswald"/>
              </a:rPr>
              <a:t> by family members.</a:t>
            </a:r>
            <a:endParaRPr sz="2000">
              <a:solidFill>
                <a:schemeClr val="dk1"/>
              </a:solidFill>
              <a:latin typeface="Oswald"/>
              <a:ea typeface="Oswald"/>
              <a:cs typeface="Oswald"/>
              <a:sym typeface="Oswald"/>
            </a:endParaRPr>
          </a:p>
          <a:p>
            <a:pPr indent="-346075" lvl="0" marL="457200" rtl="0" algn="l">
              <a:lnSpc>
                <a:spcPct val="200000"/>
              </a:lnSpc>
              <a:spcBef>
                <a:spcPts val="0"/>
              </a:spcBef>
              <a:spcAft>
                <a:spcPts val="0"/>
              </a:spcAft>
              <a:buClr>
                <a:schemeClr val="dk1"/>
              </a:buClr>
              <a:buSzPct val="100000"/>
              <a:buFont typeface="Oswald"/>
              <a:buChar char="●"/>
            </a:pPr>
            <a:r>
              <a:rPr lang="en" sz="2000">
                <a:solidFill>
                  <a:schemeClr val="dk1"/>
                </a:solidFill>
                <a:latin typeface="Oswald"/>
                <a:ea typeface="Oswald"/>
                <a:cs typeface="Oswald"/>
                <a:sym typeface="Oswald"/>
              </a:rPr>
              <a:t>Approximately 1 out of 44 cases are reported regarding elder abuse crimes.</a:t>
            </a:r>
            <a:endParaRPr sz="2000">
              <a:solidFill>
                <a:schemeClr val="dk1"/>
              </a:solidFill>
              <a:latin typeface="Oswald"/>
              <a:ea typeface="Oswald"/>
              <a:cs typeface="Oswald"/>
              <a:sym typeface="Oswald"/>
            </a:endParaRPr>
          </a:p>
          <a:p>
            <a:pPr indent="0" lvl="0" marL="457200" rtl="0" algn="l">
              <a:spcBef>
                <a:spcPts val="1200"/>
              </a:spcBef>
              <a:spcAft>
                <a:spcPts val="1200"/>
              </a:spcAft>
              <a:buNone/>
            </a:pPr>
            <a:r>
              <a:t/>
            </a:r>
            <a:endParaRPr sz="201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Perpetrators	</a:t>
            </a:r>
            <a:endParaRPr/>
          </a:p>
        </p:txBody>
      </p:sp>
      <p:sp>
        <p:nvSpPr>
          <p:cNvPr id="78" name="Google Shape;78;p16"/>
          <p:cNvSpPr txBox="1"/>
          <p:nvPr>
            <p:ph idx="1" type="body"/>
          </p:nvPr>
        </p:nvSpPr>
        <p:spPr>
          <a:xfrm>
            <a:off x="708000" y="1645300"/>
            <a:ext cx="3999900" cy="2982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79" name="Google Shape;79;p16"/>
          <p:cNvSpPr txBox="1"/>
          <p:nvPr>
            <p:ph idx="2" type="body"/>
          </p:nvPr>
        </p:nvSpPr>
        <p:spPr>
          <a:xfrm>
            <a:off x="5023225" y="1645525"/>
            <a:ext cx="3809100" cy="2982000"/>
          </a:xfrm>
          <a:prstGeom prst="rect">
            <a:avLst/>
          </a:prstGeom>
        </p:spPr>
        <p:txBody>
          <a:bodyPr anchorCtr="0" anchor="ctr" bIns="91425" lIns="91425" spcFirstLastPara="1" rIns="91425" wrap="square" tIns="91425">
            <a:normAutofit fontScale="85000" lnSpcReduction="20000"/>
          </a:bodyPr>
          <a:lstStyle/>
          <a:p>
            <a:pPr indent="0" lvl="0" marL="0" rtl="0" algn="l">
              <a:spcBef>
                <a:spcPts val="0"/>
              </a:spcBef>
              <a:spcAft>
                <a:spcPts val="0"/>
              </a:spcAft>
              <a:buNone/>
            </a:pPr>
            <a:r>
              <a:rPr lang="en" u="sng">
                <a:solidFill>
                  <a:srgbClr val="FFFFFF"/>
                </a:solidFill>
                <a:latin typeface="Oswald"/>
                <a:ea typeface="Oswald"/>
                <a:cs typeface="Oswald"/>
                <a:sym typeface="Oswald"/>
              </a:rPr>
              <a:t>Other known suspects</a:t>
            </a:r>
            <a:endParaRPr u="sng">
              <a:solidFill>
                <a:srgbClr val="FFFFFF"/>
              </a:solidFill>
              <a:latin typeface="Oswald"/>
              <a:ea typeface="Oswald"/>
              <a:cs typeface="Oswald"/>
              <a:sym typeface="Oswald"/>
            </a:endParaRPr>
          </a:p>
          <a:p>
            <a:pPr indent="-304165" lvl="0" marL="457200" rtl="0" algn="l">
              <a:lnSpc>
                <a:spcPct val="150000"/>
              </a:lnSpc>
              <a:spcBef>
                <a:spcPts val="1200"/>
              </a:spcBef>
              <a:spcAft>
                <a:spcPts val="0"/>
              </a:spcAft>
              <a:buClr>
                <a:srgbClr val="FFFFFF"/>
              </a:buClr>
              <a:buSzPct val="100000"/>
              <a:buFont typeface="Oswald"/>
              <a:buChar char="●"/>
            </a:pPr>
            <a:r>
              <a:rPr lang="en">
                <a:solidFill>
                  <a:srgbClr val="FFFFFF"/>
                </a:solidFill>
                <a:latin typeface="Oswald"/>
                <a:ea typeface="Oswald"/>
                <a:cs typeface="Oswald"/>
                <a:sym typeface="Oswald"/>
              </a:rPr>
              <a:t>Intimate partners</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Adult children/grandchildren</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Other family members</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Individuals who befriend older adults</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Strangers (i.e. scammers)</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Caregivers</a:t>
            </a:r>
            <a:endParaRPr>
              <a:solidFill>
                <a:srgbClr val="FFFFFF"/>
              </a:solidFill>
              <a:latin typeface="Oswald"/>
              <a:ea typeface="Oswald"/>
              <a:cs typeface="Oswald"/>
              <a:sym typeface="Oswald"/>
            </a:endParaRPr>
          </a:p>
          <a:p>
            <a:pPr indent="-304165" lvl="0" marL="4572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Others in positions of authority</a:t>
            </a:r>
            <a:endParaRPr>
              <a:solidFill>
                <a:srgbClr val="FFFFFF"/>
              </a:solidFill>
              <a:latin typeface="Oswald"/>
              <a:ea typeface="Oswald"/>
              <a:cs typeface="Oswald"/>
              <a:sym typeface="Oswald"/>
            </a:endParaRPr>
          </a:p>
          <a:p>
            <a:pPr indent="-293369" lvl="1" marL="9144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Accountants</a:t>
            </a:r>
            <a:endParaRPr>
              <a:solidFill>
                <a:srgbClr val="FFFFFF"/>
              </a:solidFill>
              <a:latin typeface="Oswald"/>
              <a:ea typeface="Oswald"/>
              <a:cs typeface="Oswald"/>
              <a:sym typeface="Oswald"/>
            </a:endParaRPr>
          </a:p>
          <a:p>
            <a:pPr indent="-293369" lvl="1" marL="914400" rtl="0" algn="l">
              <a:lnSpc>
                <a:spcPct val="150000"/>
              </a:lnSpc>
              <a:spcBef>
                <a:spcPts val="0"/>
              </a:spcBef>
              <a:spcAft>
                <a:spcPts val="0"/>
              </a:spcAft>
              <a:buClr>
                <a:srgbClr val="FFFFFF"/>
              </a:buClr>
              <a:buSzPct val="100000"/>
              <a:buFont typeface="Oswald"/>
              <a:buChar char="○"/>
            </a:pPr>
            <a:r>
              <a:rPr lang="en">
                <a:solidFill>
                  <a:srgbClr val="FFFFFF"/>
                </a:solidFill>
                <a:latin typeface="Oswald"/>
                <a:ea typeface="Oswald"/>
                <a:cs typeface="Oswald"/>
                <a:sym typeface="Oswald"/>
              </a:rPr>
              <a:t>Faith community leaders</a:t>
            </a:r>
            <a:endParaRPr>
              <a:solidFill>
                <a:srgbClr val="FFFFFF"/>
              </a:solidFill>
              <a:latin typeface="Oswald"/>
              <a:ea typeface="Oswald"/>
              <a:cs typeface="Oswald"/>
              <a:sym typeface="Oswald"/>
            </a:endParaRPr>
          </a:p>
          <a:p>
            <a:pPr indent="0" lvl="0" marL="0" rtl="0" algn="l">
              <a:spcBef>
                <a:spcPts val="1200"/>
              </a:spcBef>
              <a:spcAft>
                <a:spcPts val="1200"/>
              </a:spcAft>
              <a:buNone/>
            </a:pPr>
            <a:r>
              <a:t/>
            </a:r>
            <a:endParaRPr>
              <a:solidFill>
                <a:srgbClr val="FFFFFF"/>
              </a:solidFill>
            </a:endParaRPr>
          </a:p>
        </p:txBody>
      </p:sp>
      <p:pic>
        <p:nvPicPr>
          <p:cNvPr id="80" name="Google Shape;80;p16"/>
          <p:cNvPicPr preferRelativeResize="0"/>
          <p:nvPr/>
        </p:nvPicPr>
        <p:blipFill>
          <a:blip r:embed="rId3">
            <a:alphaModFix/>
          </a:blip>
          <a:stretch>
            <a:fillRect/>
          </a:stretch>
        </p:blipFill>
        <p:spPr>
          <a:xfrm>
            <a:off x="708000" y="1645439"/>
            <a:ext cx="3999900" cy="2982174"/>
          </a:xfrm>
          <a:prstGeom prst="rect">
            <a:avLst/>
          </a:prstGeom>
          <a:noFill/>
          <a:ln>
            <a:noFill/>
          </a:ln>
        </p:spPr>
      </p:pic>
      <p:sp>
        <p:nvSpPr>
          <p:cNvPr id="81" name="Google Shape;81;p16"/>
          <p:cNvSpPr txBox="1"/>
          <p:nvPr/>
        </p:nvSpPr>
        <p:spPr>
          <a:xfrm>
            <a:off x="622600" y="1017725"/>
            <a:ext cx="798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FFFFFF"/>
                </a:solidFill>
                <a:latin typeface="Oswald"/>
                <a:ea typeface="Oswald"/>
                <a:cs typeface="Oswald"/>
                <a:sym typeface="Oswald"/>
              </a:rPr>
              <a:t>Outside of nursing homes spouses or partners made up nearly 60% of all perpetrators of physical abuse.</a:t>
            </a:r>
            <a:endParaRPr>
              <a:solidFill>
                <a:srgbClr val="FFFFFF"/>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85" name="Shape 85"/>
        <p:cNvGrpSpPr/>
        <p:nvPr/>
      </p:nvGrpSpPr>
      <p:grpSpPr>
        <a:xfrm>
          <a:off x="0" y="0"/>
          <a:ext cx="0" cy="0"/>
          <a:chOff x="0" y="0"/>
          <a:chExt cx="0" cy="0"/>
        </a:xfrm>
      </p:grpSpPr>
      <p:pic>
        <p:nvPicPr>
          <p:cNvPr id="86" name="Google Shape;86;p17"/>
          <p:cNvPicPr preferRelativeResize="0"/>
          <p:nvPr/>
        </p:nvPicPr>
        <p:blipFill rotWithShape="1">
          <a:blip r:embed="rId3">
            <a:alphaModFix/>
          </a:blip>
          <a:srcRect b="0" l="0" r="0" t="0"/>
          <a:stretch/>
        </p:blipFill>
        <p:spPr>
          <a:xfrm>
            <a:off x="479100" y="416700"/>
            <a:ext cx="8185824" cy="4310099"/>
          </a:xfrm>
          <a:prstGeom prst="rect">
            <a:avLst/>
          </a:prstGeom>
          <a:noFill/>
          <a:ln>
            <a:noFill/>
          </a:ln>
        </p:spPr>
      </p:pic>
      <p:sp>
        <p:nvSpPr>
          <p:cNvPr id="87" name="Google Shape;87;p17"/>
          <p:cNvSpPr txBox="1"/>
          <p:nvPr/>
        </p:nvSpPr>
        <p:spPr>
          <a:xfrm>
            <a:off x="737475" y="1931475"/>
            <a:ext cx="75915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000">
                <a:solidFill>
                  <a:srgbClr val="FFFFFF"/>
                </a:solidFill>
                <a:latin typeface="Oswald"/>
                <a:ea typeface="Oswald"/>
                <a:cs typeface="Oswald"/>
                <a:sym typeface="Oswald"/>
              </a:rPr>
              <a:t>In the United States, 1 out of 10 aging adults will fall victim to elder abuse annually.</a:t>
            </a:r>
            <a:endParaRPr b="1" sz="3000">
              <a:solidFill>
                <a:srgbClr val="FFFFFF"/>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91" name="Shape 91"/>
        <p:cNvGrpSpPr/>
        <p:nvPr/>
      </p:nvGrpSpPr>
      <p:grpSpPr>
        <a:xfrm>
          <a:off x="0" y="0"/>
          <a:ext cx="0" cy="0"/>
          <a:chOff x="0" y="0"/>
          <a:chExt cx="0" cy="0"/>
        </a:xfrm>
      </p:grpSpPr>
      <p:sp>
        <p:nvSpPr>
          <p:cNvPr id="92" name="Google Shape;92;p18"/>
          <p:cNvSpPr txBox="1"/>
          <p:nvPr>
            <p:ph type="title"/>
          </p:nvPr>
        </p:nvSpPr>
        <p:spPr>
          <a:xfrm>
            <a:off x="311700" y="3813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An Aging Population</a:t>
            </a:r>
            <a:endParaRPr/>
          </a:p>
        </p:txBody>
      </p:sp>
      <p:sp>
        <p:nvSpPr>
          <p:cNvPr id="93" name="Google Shape;93;p18"/>
          <p:cNvSpPr txBox="1"/>
          <p:nvPr>
            <p:ph idx="1" type="body"/>
          </p:nvPr>
        </p:nvSpPr>
        <p:spPr>
          <a:xfrm>
            <a:off x="311700" y="1152475"/>
            <a:ext cx="3999900" cy="3416400"/>
          </a:xfrm>
          <a:prstGeom prst="rect">
            <a:avLst/>
          </a:prstGeom>
        </p:spPr>
        <p:txBody>
          <a:bodyPr anchorCtr="0" anchor="ctr" bIns="91425" lIns="91425" spcFirstLastPara="1" rIns="91425" wrap="square" tIns="91425">
            <a:normAutofit/>
          </a:bodyPr>
          <a:lstStyle/>
          <a:p>
            <a:pPr indent="-330200" lvl="0" marL="457200" rtl="0" algn="l">
              <a:spcBef>
                <a:spcPts val="0"/>
              </a:spcBef>
              <a:spcAft>
                <a:spcPts val="0"/>
              </a:spcAft>
              <a:buClr>
                <a:schemeClr val="dk1"/>
              </a:buClr>
              <a:buSzPts val="1600"/>
              <a:buFont typeface="Oswald"/>
              <a:buChar char="●"/>
            </a:pPr>
            <a:r>
              <a:rPr lang="en" sz="1600">
                <a:solidFill>
                  <a:schemeClr val="dk1"/>
                </a:solidFill>
                <a:latin typeface="Oswald"/>
                <a:ea typeface="Oswald"/>
                <a:cs typeface="Oswald"/>
                <a:sym typeface="Oswald"/>
              </a:rPr>
              <a:t>According to the National Center on Elder Abuse, in 2018, there were 52.4 million adults age 65 or older within the U.S. This number is expected to rise 65.5% in the year 2040, totaling 80 million aging adults.</a:t>
            </a:r>
            <a:br>
              <a:rPr lang="en" sz="1600">
                <a:solidFill>
                  <a:schemeClr val="dk1"/>
                </a:solidFill>
                <a:latin typeface="Oswald"/>
                <a:ea typeface="Oswald"/>
                <a:cs typeface="Oswald"/>
                <a:sym typeface="Oswald"/>
              </a:rPr>
            </a:br>
            <a:endParaRPr sz="1600">
              <a:solidFill>
                <a:schemeClr val="dk1"/>
              </a:solidFill>
              <a:latin typeface="Oswald"/>
              <a:ea typeface="Oswald"/>
              <a:cs typeface="Oswald"/>
              <a:sym typeface="Oswald"/>
            </a:endParaRPr>
          </a:p>
          <a:p>
            <a:pPr indent="-330200" lvl="0" marL="457200" rtl="0" algn="l">
              <a:spcBef>
                <a:spcPts val="0"/>
              </a:spcBef>
              <a:spcAft>
                <a:spcPts val="0"/>
              </a:spcAft>
              <a:buClr>
                <a:schemeClr val="dk1"/>
              </a:buClr>
              <a:buSzPts val="1600"/>
              <a:buFont typeface="Oswald"/>
              <a:buChar char="●"/>
            </a:pPr>
            <a:r>
              <a:rPr lang="en" sz="1600">
                <a:solidFill>
                  <a:schemeClr val="dk1"/>
                </a:solidFill>
                <a:latin typeface="Oswald"/>
                <a:ea typeface="Oswald"/>
                <a:cs typeface="Oswald"/>
                <a:sym typeface="Oswald"/>
              </a:rPr>
              <a:t>In 2034, it is estimated that the aging population for the first time in our country will exceed the number of children 0-18 years. </a:t>
            </a:r>
            <a:endParaRPr sz="1600">
              <a:solidFill>
                <a:schemeClr val="dk1"/>
              </a:solidFill>
              <a:latin typeface="Oswald"/>
              <a:ea typeface="Oswald"/>
              <a:cs typeface="Oswald"/>
              <a:sym typeface="Oswald"/>
            </a:endParaRPr>
          </a:p>
        </p:txBody>
      </p:sp>
      <p:pic>
        <p:nvPicPr>
          <p:cNvPr id="94" name="Google Shape;94;p18" title="Points scored"/>
          <p:cNvPicPr preferRelativeResize="0"/>
          <p:nvPr/>
        </p:nvPicPr>
        <p:blipFill>
          <a:blip r:embed="rId3">
            <a:alphaModFix/>
          </a:blip>
          <a:stretch>
            <a:fillRect/>
          </a:stretch>
        </p:blipFill>
        <p:spPr>
          <a:xfrm>
            <a:off x="4388100" y="1623550"/>
            <a:ext cx="4241226" cy="2622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98" name="Shape 98"/>
        <p:cNvGrpSpPr/>
        <p:nvPr/>
      </p:nvGrpSpPr>
      <p:grpSpPr>
        <a:xfrm>
          <a:off x="0" y="0"/>
          <a:ext cx="0" cy="0"/>
          <a:chOff x="0" y="0"/>
          <a:chExt cx="0" cy="0"/>
        </a:xfrm>
      </p:grpSpPr>
      <p:sp>
        <p:nvSpPr>
          <p:cNvPr id="99" name="Google Shape;99;p19"/>
          <p:cNvSpPr txBox="1"/>
          <p:nvPr>
            <p:ph type="title"/>
          </p:nvPr>
        </p:nvSpPr>
        <p:spPr>
          <a:xfrm>
            <a:off x="311700" y="3530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Types of Abuse</a:t>
            </a:r>
            <a:endParaRPr/>
          </a:p>
        </p:txBody>
      </p:sp>
      <p:sp>
        <p:nvSpPr>
          <p:cNvPr id="100" name="Google Shape;100;p19"/>
          <p:cNvSpPr txBox="1"/>
          <p:nvPr>
            <p:ph idx="1" type="body"/>
          </p:nvPr>
        </p:nvSpPr>
        <p:spPr>
          <a:xfrm>
            <a:off x="474025" y="955125"/>
            <a:ext cx="3723000" cy="363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u="sng">
                <a:solidFill>
                  <a:schemeClr val="dk1"/>
                </a:solidFill>
                <a:latin typeface="Oswald"/>
                <a:ea typeface="Oswald"/>
                <a:cs typeface="Oswald"/>
                <a:sym typeface="Oswald"/>
              </a:rPr>
              <a:t>Physical Abuse</a:t>
            </a:r>
            <a:endParaRPr sz="1700">
              <a:solidFill>
                <a:schemeClr val="dk1"/>
              </a:solidFill>
              <a:latin typeface="Oswald"/>
              <a:ea typeface="Oswald"/>
              <a:cs typeface="Oswald"/>
              <a:sym typeface="Oswald"/>
            </a:endParaRPr>
          </a:p>
          <a:p>
            <a:pPr indent="-336550" lvl="0" marL="457200" rtl="0" algn="l">
              <a:lnSpc>
                <a:spcPct val="100000"/>
              </a:lnSpc>
              <a:spcBef>
                <a:spcPts val="1200"/>
              </a:spcBef>
              <a:spcAft>
                <a:spcPts val="0"/>
              </a:spcAft>
              <a:buClr>
                <a:schemeClr val="dk1"/>
              </a:buClr>
              <a:buSzPts val="1700"/>
              <a:buFont typeface="Oswald"/>
              <a:buChar char="●"/>
            </a:pPr>
            <a:r>
              <a:rPr lang="en" sz="1500">
                <a:solidFill>
                  <a:schemeClr val="dk1"/>
                </a:solidFill>
                <a:latin typeface="Oswald"/>
                <a:ea typeface="Oswald"/>
                <a:cs typeface="Oswald"/>
                <a:sym typeface="Oswald"/>
              </a:rPr>
              <a:t>The intentional or reckless use of force or coercion that may </a:t>
            </a:r>
            <a:r>
              <a:rPr lang="en" sz="1500">
                <a:solidFill>
                  <a:schemeClr val="dk1"/>
                </a:solidFill>
                <a:latin typeface="Oswald"/>
                <a:ea typeface="Oswald"/>
                <a:cs typeface="Oswald"/>
                <a:sym typeface="Oswald"/>
              </a:rPr>
              <a:t>result in bodily injury, pain, or impairment. </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lnSpc>
                <a:spcPct val="100000"/>
              </a:lnSpc>
              <a:spcBef>
                <a:spcPts val="0"/>
              </a:spcBef>
              <a:spcAft>
                <a:spcPts val="0"/>
              </a:spcAft>
              <a:buClr>
                <a:schemeClr val="dk1"/>
              </a:buClr>
              <a:buSzPts val="1700"/>
              <a:buFont typeface="Oswald"/>
              <a:buChar char="●"/>
            </a:pPr>
            <a:r>
              <a:rPr lang="en" sz="1500">
                <a:solidFill>
                  <a:schemeClr val="dk1"/>
                </a:solidFill>
                <a:latin typeface="Oswald"/>
                <a:ea typeface="Oswald"/>
                <a:cs typeface="Oswald"/>
                <a:sym typeface="Oswald"/>
              </a:rPr>
              <a:t>Acts of violence that include, i.e. hitting, beating, pushing, shoving, shaking, slapping, kicking, pinching, and burning. </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23850" lvl="0" marL="457200" rtl="0" algn="l">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Any unlawful, excessive, or unnecessary use of physical or chemical means to restrain or confine an elder; such as force-feeding, over medicating, and physical punishment.  </a:t>
            </a:r>
            <a:endParaRPr sz="2000">
              <a:solidFill>
                <a:schemeClr val="dk1"/>
              </a:solidFill>
              <a:latin typeface="Oswald"/>
              <a:ea typeface="Oswald"/>
              <a:cs typeface="Oswald"/>
              <a:sym typeface="Oswald"/>
            </a:endParaRPr>
          </a:p>
        </p:txBody>
      </p:sp>
      <p:pic>
        <p:nvPicPr>
          <p:cNvPr id="101" name="Google Shape;101;p19"/>
          <p:cNvPicPr preferRelativeResize="0"/>
          <p:nvPr/>
        </p:nvPicPr>
        <p:blipFill>
          <a:blip r:embed="rId3">
            <a:alphaModFix/>
          </a:blip>
          <a:stretch>
            <a:fillRect/>
          </a:stretch>
        </p:blipFill>
        <p:spPr>
          <a:xfrm>
            <a:off x="4651150" y="1296113"/>
            <a:ext cx="4138700" cy="29552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3601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Types of Abuse</a:t>
            </a:r>
            <a:endParaRPr/>
          </a:p>
        </p:txBody>
      </p:sp>
      <p:sp>
        <p:nvSpPr>
          <p:cNvPr id="107" name="Google Shape;10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u="sng">
                <a:solidFill>
                  <a:schemeClr val="dk1"/>
                </a:solidFill>
                <a:latin typeface="Oswald"/>
                <a:ea typeface="Oswald"/>
                <a:cs typeface="Oswald"/>
                <a:sym typeface="Oswald"/>
              </a:rPr>
              <a:t>Sexual Abuse</a:t>
            </a:r>
            <a:endParaRPr sz="1700">
              <a:solidFill>
                <a:schemeClr val="dk1"/>
              </a:solidFill>
              <a:latin typeface="Oswald"/>
              <a:ea typeface="Oswald"/>
              <a:cs typeface="Oswald"/>
              <a:sym typeface="Oswald"/>
            </a:endParaRPr>
          </a:p>
          <a:p>
            <a:pPr indent="-336550" lvl="0" marL="457200" rtl="0" algn="l">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Non-consensual sexual contact of any kind with an older adult, perpetrated through force, threats, or the exploitation of authority. </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Sexual abuse includes, but is not limited to, unwanted touch, sexual assault or battery, sexual harassment, and sexual interaction with elders who lack the capacity to give consent.</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Making an elderly individual take part in viewing sexually explicit movies is also included in sexual abuse.</a:t>
            </a:r>
            <a:endParaRPr sz="1700">
              <a:solidFill>
                <a:schemeClr val="dk1"/>
              </a:solidFill>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80000"/>
        </a:solidFill>
      </p:bgPr>
    </p:bg>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3813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Types of Abuse</a:t>
            </a:r>
            <a:endParaRPr/>
          </a:p>
          <a:p>
            <a:pPr indent="0" lvl="0" marL="0" rtl="0" algn="l">
              <a:spcBef>
                <a:spcPts val="0"/>
              </a:spcBef>
              <a:spcAft>
                <a:spcPts val="0"/>
              </a:spcAft>
              <a:buNone/>
            </a:pPr>
            <a:r>
              <a:t/>
            </a:r>
            <a:endParaRPr/>
          </a:p>
        </p:txBody>
      </p:sp>
      <p:sp>
        <p:nvSpPr>
          <p:cNvPr id="113" name="Google Shape;113;p21"/>
          <p:cNvSpPr txBox="1"/>
          <p:nvPr>
            <p:ph idx="1" type="body"/>
          </p:nvPr>
        </p:nvSpPr>
        <p:spPr>
          <a:xfrm>
            <a:off x="311700" y="1502725"/>
            <a:ext cx="42603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700" u="sng">
                <a:solidFill>
                  <a:schemeClr val="dk1"/>
                </a:solidFill>
                <a:latin typeface="Oswald"/>
                <a:ea typeface="Oswald"/>
                <a:cs typeface="Oswald"/>
                <a:sym typeface="Oswald"/>
              </a:rPr>
              <a:t>Emotional or Psychological Abuse</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spcBef>
                <a:spcPts val="1200"/>
              </a:spcBef>
              <a:spcAft>
                <a:spcPts val="0"/>
              </a:spcAft>
              <a:buClr>
                <a:schemeClr val="dk1"/>
              </a:buClr>
              <a:buSzPts val="1700"/>
              <a:buFont typeface="Oswald"/>
              <a:buChar char="●"/>
            </a:pPr>
            <a:r>
              <a:rPr lang="en" sz="1700">
                <a:solidFill>
                  <a:schemeClr val="dk1"/>
                </a:solidFill>
                <a:latin typeface="Oswald"/>
                <a:ea typeface="Oswald"/>
                <a:cs typeface="Oswald"/>
                <a:sym typeface="Oswald"/>
              </a:rPr>
              <a:t>The infliction of anguish, pain, or distress through verbal or nonverbal acts.</a:t>
            </a:r>
            <a:br>
              <a:rPr lang="en" sz="1700">
                <a:solidFill>
                  <a:schemeClr val="dk1"/>
                </a:solidFill>
                <a:latin typeface="Oswald"/>
                <a:ea typeface="Oswald"/>
                <a:cs typeface="Oswald"/>
                <a:sym typeface="Oswald"/>
              </a:rPr>
            </a:br>
            <a:endParaRPr sz="1700">
              <a:solidFill>
                <a:schemeClr val="dk1"/>
              </a:solidFill>
              <a:latin typeface="Oswald"/>
              <a:ea typeface="Oswald"/>
              <a:cs typeface="Oswald"/>
              <a:sym typeface="Oswald"/>
            </a:endParaRPr>
          </a:p>
          <a:p>
            <a:pPr indent="-336550" lvl="0" marL="457200" rtl="0" algn="l">
              <a:spcBef>
                <a:spcPts val="0"/>
              </a:spcBef>
              <a:spcAft>
                <a:spcPts val="0"/>
              </a:spcAft>
              <a:buClr>
                <a:schemeClr val="dk1"/>
              </a:buClr>
              <a:buSzPts val="1700"/>
              <a:buFont typeface="Oswald"/>
              <a:buChar char="●"/>
            </a:pPr>
            <a:r>
              <a:rPr lang="en" sz="1700">
                <a:solidFill>
                  <a:schemeClr val="dk1"/>
                </a:solidFill>
                <a:latin typeface="Oswald"/>
                <a:ea typeface="Oswald"/>
                <a:cs typeface="Oswald"/>
                <a:sym typeface="Oswald"/>
              </a:rPr>
              <a:t>Verbal assaults, insults, threats, intimidation, humiliation, isolation, and harassment.</a:t>
            </a:r>
            <a:endParaRPr sz="2200">
              <a:solidFill>
                <a:schemeClr val="dk1"/>
              </a:solidFill>
              <a:latin typeface="Oswald"/>
              <a:ea typeface="Oswald"/>
              <a:cs typeface="Oswald"/>
              <a:sym typeface="Oswald"/>
            </a:endParaRPr>
          </a:p>
        </p:txBody>
      </p:sp>
      <p:pic>
        <p:nvPicPr>
          <p:cNvPr id="114" name="Google Shape;114;p21"/>
          <p:cNvPicPr preferRelativeResize="0"/>
          <p:nvPr/>
        </p:nvPicPr>
        <p:blipFill>
          <a:blip r:embed="rId3">
            <a:alphaModFix/>
          </a:blip>
          <a:stretch>
            <a:fillRect/>
          </a:stretch>
        </p:blipFill>
        <p:spPr>
          <a:xfrm>
            <a:off x="4724400" y="1276325"/>
            <a:ext cx="4107900" cy="2738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