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59" r:id="rId5"/>
    <p:sldId id="291" r:id="rId6"/>
    <p:sldId id="288" r:id="rId7"/>
    <p:sldId id="289" r:id="rId8"/>
    <p:sldId id="261" r:id="rId9"/>
    <p:sldId id="280" r:id="rId10"/>
    <p:sldId id="285" r:id="rId11"/>
    <p:sldId id="296" r:id="rId12"/>
    <p:sldId id="292" r:id="rId13"/>
    <p:sldId id="293" r:id="rId14"/>
    <p:sldId id="295" r:id="rId15"/>
    <p:sldId id="269" r:id="rId16"/>
    <p:sldId id="274" r:id="rId17"/>
    <p:sldId id="282" r:id="rId18"/>
    <p:sldId id="294" r:id="rId19"/>
    <p:sldId id="284" r:id="rId20"/>
    <p:sldId id="283" r:id="rId21"/>
    <p:sldId id="290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400"/>
    <a:srgbClr val="FF9900"/>
    <a:srgbClr val="9900CC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5" d="100"/>
          <a:sy n="75" d="100"/>
        </p:scale>
        <p:origin x="60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FA8A-29A3-4A62-913B-21707680511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84BF2-4A05-4529-A6F1-5ED7845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Postives,negatives</a:t>
            </a:r>
            <a:r>
              <a:rPr lang="en-US" dirty="0" smtClean="0"/>
              <a:t>,</a:t>
            </a:r>
            <a:r>
              <a:rPr lang="en-US" baseline="0" dirty="0" smtClean="0"/>
              <a:t> what do you not want to pass?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Unhappy, depressed,</a:t>
            </a:r>
            <a:r>
              <a:rPr lang="en-US" baseline="0" dirty="0" smtClean="0"/>
              <a:t> guilt me into </a:t>
            </a:r>
            <a:r>
              <a:rPr lang="en-US" baseline="0" dirty="0" err="1" smtClean="0"/>
              <a:t>into</a:t>
            </a:r>
            <a:r>
              <a:rPr lang="en-US" baseline="0" dirty="0" smtClean="0"/>
              <a:t> visiting, changed, so insightful, grateful, get to really know her now,  neighborhood kids call her nana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worker</a:t>
            </a:r>
            <a:r>
              <a:rPr lang="en-US" baseline="0" dirty="0" smtClean="0"/>
              <a:t> in town, </a:t>
            </a:r>
            <a:r>
              <a:rPr lang="en-US" dirty="0" smtClean="0"/>
              <a:t>Caring, loved her kids, raised</a:t>
            </a:r>
            <a:r>
              <a:rPr lang="en-US" baseline="0" dirty="0" smtClean="0"/>
              <a:t> in one parent home, grief, </a:t>
            </a:r>
            <a:r>
              <a:rPr lang="en-US" baseline="0" dirty="0" err="1" smtClean="0"/>
              <a:t>lori</a:t>
            </a:r>
            <a:r>
              <a:rPr lang="en-US" baseline="0" dirty="0" smtClean="0"/>
              <a:t>, feeding </a:t>
            </a:r>
            <a:r>
              <a:rPr lang="en-US" baseline="0" dirty="0" err="1" smtClean="0"/>
              <a:t>town.andy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griffith</a:t>
            </a:r>
            <a:r>
              <a:rPr lang="en-US" baseline="0" dirty="0" smtClean="0"/>
              <a:t> manipulation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Pastor, depression, mom</a:t>
            </a:r>
            <a:r>
              <a:rPr lang="en-US" baseline="0" dirty="0" smtClean="0"/>
              <a:t> sick, surgeries when old, so I was special, sang at nursing homes, go to </a:t>
            </a:r>
            <a:r>
              <a:rPr lang="en-US" baseline="0" dirty="0" err="1" smtClean="0"/>
              <a:t>indian</a:t>
            </a:r>
            <a:r>
              <a:rPr lang="en-US" baseline="0" dirty="0" smtClean="0"/>
              <a:t> store, </a:t>
            </a:r>
            <a:r>
              <a:rPr lang="en-US" baseline="0" dirty="0" err="1" smtClean="0"/>
              <a:t>cherokee</a:t>
            </a:r>
            <a:r>
              <a:rPr lang="en-US" baseline="0" dirty="0" smtClean="0"/>
              <a:t> alphabet, fav grandpa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</a:t>
            </a:r>
            <a:r>
              <a:rPr lang="en-US" baseline="0" dirty="0" smtClean="0"/>
              <a:t> on porch and watch cars to see how they would react, loved having fun, 14 kids, proud of being </a:t>
            </a:r>
            <a:r>
              <a:rPr lang="en-US" baseline="0" dirty="0" err="1" smtClean="0"/>
              <a:t>cherokee</a:t>
            </a:r>
            <a:r>
              <a:rPr lang="en-US" baseline="0" dirty="0" smtClean="0"/>
              <a:t>, roll #, </a:t>
            </a:r>
            <a:r>
              <a:rPr lang="en-US" baseline="0" dirty="0" err="1" smtClean="0"/>
              <a:t>laudra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mahota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indian</a:t>
            </a:r>
            <a:r>
              <a:rPr lang="en-US" baseline="0" dirty="0" smtClean="0"/>
              <a:t> toys, </a:t>
            </a:r>
            <a:r>
              <a:rPr lang="en-US" baseline="0" dirty="0" err="1" smtClean="0"/>
              <a:t>storybeth</a:t>
            </a:r>
            <a:r>
              <a:rPr lang="en-US" baseline="0" dirty="0" smtClean="0"/>
              <a:t>, </a:t>
            </a:r>
            <a:r>
              <a:rPr lang="en-US" baseline="0" err="1" smtClean="0"/>
              <a:t>grandpaps</a:t>
            </a:r>
            <a:r>
              <a:rPr lang="en-US" baseline="0" smtClean="0"/>
              <a:t> den,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stress, loved</a:t>
            </a:r>
            <a:r>
              <a:rPr lang="en-US" baseline="0" dirty="0" smtClean="0"/>
              <a:t> so much, didn’t know better, created so much turmoil, mom, perfect, now arthritis at 27, autoimmune, wanted to please parents, best </a:t>
            </a:r>
            <a:r>
              <a:rPr lang="en-US" baseline="0" smtClean="0"/>
              <a:t>they could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</a:t>
            </a:r>
            <a:r>
              <a:rPr lang="en-US" baseline="0" dirty="0" smtClean="0"/>
              <a:t> towards mental health and a new way of thinking, mom left unhappy marriage, got her masters in counseling, I attended night class, hip replacements, joins in hands and feet replace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funny, but seriously, who are we, What are you proud of, would anyone guess this</a:t>
            </a:r>
            <a:r>
              <a:rPr lang="en-US" baseline="0" dirty="0" smtClean="0"/>
              <a:t> was you. Game, put on paper some special and guess who</a:t>
            </a:r>
          </a:p>
          <a:p>
            <a:r>
              <a:rPr lang="en-US" baseline="0" dirty="0" smtClean="0"/>
              <a:t>What if no one knew this? Knew you?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Dad, seasonal affective</a:t>
            </a:r>
            <a:r>
              <a:rPr lang="en-US" baseline="0" dirty="0" smtClean="0"/>
              <a:t> disorder, normalize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6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have to be perfect, can be </a:t>
            </a:r>
            <a:r>
              <a:rPr lang="en-US" dirty="0" err="1" smtClean="0"/>
              <a:t>flawedCBT</a:t>
            </a:r>
            <a:r>
              <a:rPr lang="en-US" dirty="0" smtClean="0"/>
              <a:t>,</a:t>
            </a:r>
            <a:r>
              <a:rPr lang="en-US" baseline="0" dirty="0" smtClean="0"/>
              <a:t> learned at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84BF2-4A05-4529-A6F1-5ED7845601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542554"/>
            <a:ext cx="7347127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1C54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1044700"/>
            <a:ext cx="7787955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4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1C54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1C54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Caring for our Caregivers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Challenges of COVID and caretaking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caregiving duties</a:t>
            </a:r>
          </a:p>
          <a:p>
            <a:pPr marL="0" indent="0">
              <a:buNone/>
            </a:pPr>
            <a:r>
              <a:rPr lang="en-US" dirty="0" smtClean="0"/>
              <a:t>	(more emotionally difficult)</a:t>
            </a:r>
          </a:p>
          <a:p>
            <a:r>
              <a:rPr lang="en-US" dirty="0" smtClean="0"/>
              <a:t>Decline in recipient’s mental health</a:t>
            </a:r>
          </a:p>
          <a:p>
            <a:r>
              <a:rPr lang="en-US" dirty="0" smtClean="0"/>
              <a:t>Trouble with access to providers</a:t>
            </a:r>
          </a:p>
          <a:p>
            <a:r>
              <a:rPr lang="en-US" dirty="0" smtClean="0"/>
              <a:t>Difficulties getting food and medical supplies (paying for food)</a:t>
            </a:r>
          </a:p>
          <a:p>
            <a:r>
              <a:rPr lang="en-US" dirty="0" smtClean="0"/>
              <a:t>Anxiety, sleep disturbance, fatigue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2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Burnout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Burnout is a combination of 3</a:t>
            </a:r>
          </a:p>
          <a:p>
            <a:r>
              <a:rPr lang="en-US" dirty="0" smtClean="0"/>
              <a:t>Emotional exhaustion-emotional resources depleted</a:t>
            </a:r>
          </a:p>
          <a:p>
            <a:r>
              <a:rPr lang="en-US" dirty="0" smtClean="0"/>
              <a:t>Depersonalization-cynicism towards clients</a:t>
            </a:r>
          </a:p>
          <a:p>
            <a:r>
              <a:rPr lang="en-US" dirty="0" smtClean="0"/>
              <a:t>Reduced personal accomplishments-negative evaluation of work 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5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, Taking care of </a:t>
            </a:r>
            <a:r>
              <a:rPr lang="en-US" dirty="0" err="1" smtClean="0"/>
              <a:t>caretakes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 this together (Normalize)</a:t>
            </a:r>
          </a:p>
          <a:p>
            <a:r>
              <a:rPr lang="en-US" dirty="0" smtClean="0"/>
              <a:t>Take a walk/garden</a:t>
            </a:r>
          </a:p>
          <a:p>
            <a:r>
              <a:rPr lang="en-US" dirty="0" smtClean="0"/>
              <a:t>Check in on each other</a:t>
            </a:r>
          </a:p>
          <a:p>
            <a:r>
              <a:rPr lang="en-US" dirty="0" smtClean="0"/>
              <a:t>Access community resources</a:t>
            </a:r>
          </a:p>
          <a:p>
            <a:r>
              <a:rPr lang="en-US" dirty="0" smtClean="0"/>
              <a:t>Mindfulness/prayer/relaxation</a:t>
            </a:r>
          </a:p>
          <a:p>
            <a:r>
              <a:rPr lang="en-US" dirty="0" smtClean="0"/>
              <a:t>Spend time virtually/zoom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8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Caregiver support groups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groups, ranging from zoom to blogs</a:t>
            </a:r>
          </a:p>
          <a:p>
            <a:r>
              <a:rPr lang="en-US" dirty="0" err="1" smtClean="0"/>
              <a:t>Stuctured</a:t>
            </a:r>
            <a:r>
              <a:rPr lang="en-US" dirty="0" smtClean="0"/>
              <a:t>/</a:t>
            </a:r>
            <a:r>
              <a:rPr lang="en-US" dirty="0" err="1" smtClean="0"/>
              <a:t>unstructed</a:t>
            </a:r>
            <a:endParaRPr lang="en-US" dirty="0" smtClean="0"/>
          </a:p>
          <a:p>
            <a:r>
              <a:rPr lang="en-US" dirty="0" smtClean="0"/>
              <a:t>Group or one 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0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51% of caregivers surveyed stated they do find meaning in the caretaking, and not only love, but put the love into action.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2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Signs and symptoms of depression (in the elderly)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Sadness and/or despair</a:t>
            </a:r>
          </a:p>
          <a:p>
            <a:r>
              <a:rPr lang="en-US" dirty="0" smtClean="0"/>
              <a:t>Unexplained or aggravated aches/pains</a:t>
            </a:r>
          </a:p>
          <a:p>
            <a:r>
              <a:rPr lang="en-US" dirty="0" smtClean="0"/>
              <a:t>Loss of interest in socializing/hobbies</a:t>
            </a:r>
          </a:p>
          <a:p>
            <a:r>
              <a:rPr lang="en-US" dirty="0" smtClean="0"/>
              <a:t>Weight loss or loss of appetite</a:t>
            </a:r>
          </a:p>
          <a:p>
            <a:r>
              <a:rPr lang="en-US" dirty="0" smtClean="0"/>
              <a:t>Feelings of hopelessness or helplessness</a:t>
            </a:r>
          </a:p>
          <a:p>
            <a:r>
              <a:rPr lang="en-US" dirty="0" smtClean="0"/>
              <a:t>Lack of motivation and energy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8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Normalizing (losing independence, loved ones, physical health, loss of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purpose, isolation)</a:t>
            </a:r>
          </a:p>
          <a:p>
            <a:r>
              <a:rPr lang="en-US" dirty="0" smtClean="0"/>
              <a:t>Overcoming depression may involve adapting to change, finding new things you enjoy, connecting to your community and loved ones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6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Gratitude</a:t>
            </a:r>
          </a:p>
          <a:p>
            <a:r>
              <a:rPr lang="en-US" dirty="0" smtClean="0"/>
              <a:t>Pets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Clubs/classes</a:t>
            </a:r>
          </a:p>
          <a:p>
            <a:r>
              <a:rPr lang="en-US" dirty="0" smtClean="0"/>
              <a:t>on-line groups/friends</a:t>
            </a:r>
          </a:p>
          <a:p>
            <a:r>
              <a:rPr lang="en-US" dirty="0" smtClean="0"/>
              <a:t>Write memoirs</a:t>
            </a:r>
          </a:p>
          <a:p>
            <a:r>
              <a:rPr lang="en-US" dirty="0" smtClean="0"/>
              <a:t>Eat and sleep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4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caring for others, remember they are their own person with their own human dignity, and to be respectful of their space and boundaries.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Mason </a:t>
            </a:r>
            <a:r>
              <a:rPr lang="en-US" smtClean="0"/>
              <a:t>Bostian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0987"/>
            <a:ext cx="4038600" cy="2692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78" y="1200150"/>
            <a:ext cx="1568244" cy="3394075"/>
          </a:xfrm>
        </p:spPr>
      </p:pic>
    </p:spTree>
    <p:extLst>
      <p:ext uri="{BB962C8B-B14F-4D97-AF65-F5344CB8AC3E}">
        <p14:creationId xmlns:p14="http://schemas.microsoft.com/office/powerpoint/2010/main" val="253408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Elisabeth Ann </a:t>
            </a:r>
            <a:r>
              <a:rPr lang="en-US" sz="4400" dirty="0" err="1" smtClean="0"/>
              <a:t>Bostian</a:t>
            </a:r>
            <a:r>
              <a:rPr lang="en-US" sz="4400" dirty="0" smtClean="0"/>
              <a:t>-Neal</a:t>
            </a:r>
            <a:endParaRPr lang="en-US" sz="4400" dirty="0"/>
          </a:p>
          <a:p>
            <a:r>
              <a:rPr lang="en-US" sz="4400" dirty="0" smtClean="0"/>
              <a:t>Licensed Clinical Social Worker</a:t>
            </a:r>
            <a:endParaRPr lang="en-US" sz="4400" dirty="0"/>
          </a:p>
          <a:p>
            <a:r>
              <a:rPr lang="en-US" sz="4400" dirty="0" smtClean="0"/>
              <a:t>Springwoods Behavioral </a:t>
            </a:r>
            <a:r>
              <a:rPr lang="en-US" sz="4400" dirty="0" smtClean="0"/>
              <a:t>Health</a:t>
            </a:r>
          </a:p>
          <a:p>
            <a:r>
              <a:rPr lang="en-US" sz="4400" dirty="0" smtClean="0"/>
              <a:t>Chief Clinical Officer</a:t>
            </a:r>
            <a:r>
              <a:rPr lang="en-US" sz="4400" dirty="0" smtClean="0"/>
              <a:t> </a:t>
            </a: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4 agreements by Miquel Ruiz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Be impeccable with your word</a:t>
            </a:r>
          </a:p>
          <a:p>
            <a:pPr marL="514350" indent="-514350">
              <a:buAutoNum type="arabicPeriod"/>
            </a:pPr>
            <a:r>
              <a:rPr lang="en-US" dirty="0" smtClean="0"/>
              <a:t>Don’t take anything personal</a:t>
            </a:r>
          </a:p>
          <a:p>
            <a:pPr marL="514350" indent="-514350">
              <a:buAutoNum type="arabicPeriod"/>
            </a:pPr>
            <a:r>
              <a:rPr lang="en-US" dirty="0" smtClean="0"/>
              <a:t>Don’t make assumptions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Always do your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“We </a:t>
            </a:r>
            <a:r>
              <a:rPr lang="en-US" sz="4400" dirty="0"/>
              <a:t>can complain because we have rose bushes, or rejoice because thorn bushes have roses.” Abraham Lincoln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6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caregiver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caregiver is defined as a family member or paid helper who regularly looks after a child or a sick, elderly, or disabled person. They most commonly assist with impairments related to old age, disability, a disease, or a mental disorder. Caregivers may work in a home or a facility.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Caregiver responsibilities/duties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may include taking care of someone who has a chronic illness or disease, managing medications, talking to doctors and/or nurses on their behalf, bathing, dressing, chores.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our aging population this role has become increasingly recognized as so important, functionally and economically. It has become increasingly stressful with </a:t>
            </a:r>
            <a:r>
              <a:rPr lang="en-US" dirty="0" err="1" smtClean="0"/>
              <a:t>Covid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2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 Tackett 1926-2005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4" y="1200150"/>
            <a:ext cx="1568352" cy="33940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2" y="1200150"/>
            <a:ext cx="2545556" cy="3394075"/>
          </a:xfrm>
        </p:spPr>
      </p:pic>
    </p:spTree>
    <p:extLst>
      <p:ext uri="{BB962C8B-B14F-4D97-AF65-F5344CB8AC3E}">
        <p14:creationId xmlns:p14="http://schemas.microsoft.com/office/powerpoint/2010/main" val="25164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E.O. Tackett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350110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Grandpa Tackett</a:t>
            </a:r>
          </a:p>
          <a:p>
            <a:r>
              <a:rPr lang="en-US" dirty="0" smtClean="0"/>
              <a:t>1922-2005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1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Covid</a:t>
            </a:r>
            <a:r>
              <a:rPr lang="en-US" dirty="0" smtClean="0"/>
              <a:t> and social distancing</a:t>
            </a:r>
          </a:p>
          <a:p>
            <a:r>
              <a:rPr lang="en-US" dirty="0" smtClean="0"/>
              <a:t>Mental health</a:t>
            </a:r>
          </a:p>
          <a:p>
            <a:r>
              <a:rPr lang="en-US" dirty="0" smtClean="0"/>
              <a:t>Physical health</a:t>
            </a:r>
          </a:p>
          <a:p>
            <a:r>
              <a:rPr lang="en-US" dirty="0" smtClean="0"/>
              <a:t>Isolation/lack of connection to people</a:t>
            </a:r>
          </a:p>
          <a:p>
            <a:r>
              <a:rPr lang="en-US" dirty="0" smtClean="0"/>
              <a:t>No access to family paid leave (50 percent)</a:t>
            </a:r>
          </a:p>
          <a:p>
            <a:r>
              <a:rPr lang="en-US" dirty="0" smtClean="0"/>
              <a:t>Financial strains (late bills, not paying mortgage, giving up savings, debt</a:t>
            </a:r>
          </a:p>
          <a:p>
            <a:r>
              <a:rPr lang="en-US" dirty="0" smtClean="0"/>
              <a:t>Uncertainty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3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home care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recent study in April of 2021 by the University of Pittsburg, 55% of caregivers were female and 64% were over 65. One third were adult children, 25% were spouses, and 20% were the parent. (Compared caregivers and non-caregivers)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7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840</Words>
  <Application>Microsoft Office PowerPoint</Application>
  <PresentationFormat>On-screen Show (16:9)</PresentationFormat>
  <Paragraphs>114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Caring for our Caregivers </vt:lpstr>
      <vt:lpstr>Slide Title</vt:lpstr>
      <vt:lpstr>What is a caregiver</vt:lpstr>
      <vt:lpstr>Caregiver responsibilities/duties</vt:lpstr>
      <vt:lpstr>Importance  </vt:lpstr>
      <vt:lpstr>Ruth Tackett 1926-2005</vt:lpstr>
      <vt:lpstr>E.O. Tackett</vt:lpstr>
      <vt:lpstr>Challenges</vt:lpstr>
      <vt:lpstr>In home care  </vt:lpstr>
      <vt:lpstr> Challenges of COVID and caretaking</vt:lpstr>
      <vt:lpstr>Burnout </vt:lpstr>
      <vt:lpstr>, Taking care of caretakes</vt:lpstr>
      <vt:lpstr>Caregiver support groups </vt:lpstr>
      <vt:lpstr>PowerPoint Presentation</vt:lpstr>
      <vt:lpstr> Signs and symptoms of depression (in the elderly) </vt:lpstr>
      <vt:lpstr>How can we help?</vt:lpstr>
      <vt:lpstr>More….</vt:lpstr>
      <vt:lpstr>Reminder  </vt:lpstr>
      <vt:lpstr>Mary Mason Bostian</vt:lpstr>
      <vt:lpstr>The 4 agreements by Miquel Ruiz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Bostian-Neal, Elisabeth</cp:lastModifiedBy>
  <cp:revision>177</cp:revision>
  <dcterms:created xsi:type="dcterms:W3CDTF">2013-08-21T19:17:07Z</dcterms:created>
  <dcterms:modified xsi:type="dcterms:W3CDTF">2021-09-22T12:57:56Z</dcterms:modified>
</cp:coreProperties>
</file>